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Nunito"/>
      <p:regular r:id="rId39"/>
      <p:bold r:id="rId40"/>
      <p:italic r:id="rId41"/>
      <p:boldItalic r:id="rId42"/>
    </p:embeddedFont>
    <p:embeddedFont>
      <p:font typeface="Maven Pro"/>
      <p:regular r:id="rId43"/>
      <p:bold r:id="rId44"/>
    </p:embeddedFont>
    <p:embeddedFont>
      <p:font typeface="Gill Sans"/>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7" roundtripDataSignature="AMtx7mht7fGoUub6djfEjwYpgFsgdYJn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98B1D9-0D0E-4F65-A04F-A495CC9679B6}">
  <a:tblStyle styleId="{0598B1D9-0D0E-4F65-A04F-A495CC9679B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4.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6.xml"/><Relationship Id="rId44" Type="http://schemas.openxmlformats.org/officeDocument/2006/relationships/font" Target="fonts/MavenPro-bold.fntdata"/><Relationship Id="rId21" Type="http://schemas.openxmlformats.org/officeDocument/2006/relationships/slide" Target="slides/slide15.xml"/><Relationship Id="rId43" Type="http://schemas.openxmlformats.org/officeDocument/2006/relationships/font" Target="fonts/MavenPro-regular.fntdata"/><Relationship Id="rId24" Type="http://schemas.openxmlformats.org/officeDocument/2006/relationships/slide" Target="slides/slide18.xml"/><Relationship Id="rId46" Type="http://schemas.openxmlformats.org/officeDocument/2006/relationships/font" Target="fonts/GillSans-bold.fntdata"/><Relationship Id="rId23" Type="http://schemas.openxmlformats.org/officeDocument/2006/relationships/slide" Target="slides/slide17.xml"/><Relationship Id="rId45" Type="http://schemas.openxmlformats.org/officeDocument/2006/relationships/font" Target="fonts/Gill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Nuni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The package is tested tracking &amp; obstacle_extractor for increased velocity of Human and robot.</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Limit: The turtlebot should not rotate so fast.  Rmax: 0.7 m/s</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tracking of obstacles takes place only if obstacles are formed.</a:t>
            </a:r>
            <a:endParaRPr/>
          </a:p>
          <a:p>
            <a:pPr indent="0" lvl="0" marL="0" rtl="0" algn="l">
              <a:lnSpc>
                <a:spcPct val="100000"/>
              </a:lnSpc>
              <a:spcBef>
                <a:spcPts val="0"/>
              </a:spcBef>
              <a:spcAft>
                <a:spcPts val="0"/>
              </a:spcAft>
              <a:buSzPts val="1100"/>
              <a:buNone/>
            </a:pPr>
            <a:r>
              <a:rPr lang="en"/>
              <a:t>The point clouds are small for human legs are very small to create obstacles</a:t>
            </a:r>
            <a:endParaRPr/>
          </a:p>
          <a:p>
            <a:pPr indent="0" lvl="0" marL="0" rtl="0" algn="l">
              <a:lnSpc>
                <a:spcPct val="100000"/>
              </a:lnSpc>
              <a:spcBef>
                <a:spcPts val="0"/>
              </a:spcBef>
              <a:spcAft>
                <a:spcPts val="0"/>
              </a:spcAft>
              <a:buSzPts val="1100"/>
              <a:buNone/>
            </a:pPr>
            <a:r>
              <a:rPr lang="en"/>
              <a:t>More the point clouds better the detection.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Robot takes too much time for navigating here in head 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we use a few hyper-parameter tuning</a:t>
            </a:r>
            <a:endParaRPr/>
          </a:p>
          <a:p>
            <a:pPr indent="-298450" lvl="0" marL="457200" rtl="0" algn="l">
              <a:lnSpc>
                <a:spcPct val="100000"/>
              </a:lnSpc>
              <a:spcBef>
                <a:spcPts val="0"/>
              </a:spcBef>
              <a:spcAft>
                <a:spcPts val="0"/>
              </a:spcAft>
              <a:buSzPts val="1100"/>
              <a:buAutoNum type="arabicPeriod"/>
            </a:pPr>
            <a:r>
              <a:rPr lang="en"/>
              <a:t>Robot Laser Scan : The range of laser</a:t>
            </a:r>
            <a:endParaRPr/>
          </a:p>
          <a:p>
            <a:pPr indent="-298450" lvl="0" marL="457200" rtl="0" algn="l">
              <a:lnSpc>
                <a:spcPct val="100000"/>
              </a:lnSpc>
              <a:spcBef>
                <a:spcPts val="0"/>
              </a:spcBef>
              <a:spcAft>
                <a:spcPts val="0"/>
              </a:spcAft>
              <a:buSzPts val="1100"/>
              <a:buAutoNum type="arabicPeriod"/>
            </a:pPr>
            <a:r>
              <a:rPr lang="en"/>
              <a:t>Time horizon to obstacle : How far from current state should robot consider presence of its obstacle</a:t>
            </a:r>
            <a:endParaRPr/>
          </a:p>
          <a:p>
            <a:pPr indent="-298450" lvl="0" marL="457200" rtl="0" algn="l">
              <a:lnSpc>
                <a:spcPct val="100000"/>
              </a:lnSpc>
              <a:spcBef>
                <a:spcPts val="0"/>
              </a:spcBef>
              <a:spcAft>
                <a:spcPts val="0"/>
              </a:spcAft>
              <a:buSzPts val="1100"/>
              <a:buAutoNum type="arabicPeriod"/>
            </a:pPr>
            <a:r>
              <a:rPr lang="en"/>
              <a:t>Preferred Velocity : This is the “current robot velocity” which is used by the algorithm to estimate collision .. we do not change the velocity as such. We just SCALE 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Metrics to test it : </a:t>
            </a:r>
            <a:endParaRPr/>
          </a:p>
          <a:p>
            <a:pPr indent="-298450" lvl="0" marL="457200" rtl="0" algn="l">
              <a:lnSpc>
                <a:spcPct val="100000"/>
              </a:lnSpc>
              <a:spcBef>
                <a:spcPts val="0"/>
              </a:spcBef>
              <a:spcAft>
                <a:spcPts val="0"/>
              </a:spcAft>
              <a:buSzPts val="1100"/>
              <a:buAutoNum type="arabicPeriod"/>
            </a:pPr>
            <a:r>
              <a:rPr lang="en"/>
              <a:t>Success Rate : In trials of 3 for each Th_obst, we % success rate i.e. no collisions</a:t>
            </a:r>
            <a:endParaRPr/>
          </a:p>
          <a:p>
            <a:pPr indent="-298450" lvl="0" marL="457200" rtl="0" algn="l">
              <a:lnSpc>
                <a:spcPct val="100000"/>
              </a:lnSpc>
              <a:spcBef>
                <a:spcPts val="0"/>
              </a:spcBef>
              <a:spcAft>
                <a:spcPts val="0"/>
              </a:spcAft>
              <a:buSzPts val="1100"/>
              <a:buAutoNum type="arabicPeriod"/>
            </a:pPr>
            <a:r>
              <a:rPr lang="en"/>
              <a:t>Avg. Min Clearance : Average of minimum robot clearance from surrounding obstacles from each trial</a:t>
            </a:r>
            <a:endParaRPr/>
          </a:p>
          <a:p>
            <a:pPr indent="-298450" lvl="0" marL="457200" rtl="0" algn="l">
              <a:lnSpc>
                <a:spcPct val="100000"/>
              </a:lnSpc>
              <a:spcBef>
                <a:spcPts val="0"/>
              </a:spcBef>
              <a:spcAft>
                <a:spcPts val="0"/>
              </a:spcAft>
              <a:buSzPts val="1100"/>
              <a:buAutoNum type="arabicPeriod"/>
            </a:pPr>
            <a:r>
              <a:rPr lang="en">
                <a:solidFill>
                  <a:schemeClr val="dk1"/>
                </a:solidFill>
              </a:rPr>
              <a:t>Avg.Completion Time :  Average of amount of time to complete each trial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 = 400 &amp; 600 are consistent i.e in both of them the robot moves through the same side of the static obstacle always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interesting thing for laser_range = 3.5m is that the robot always moves EQUIDISTANT to the other obstacles in its surroundings, which was not the case for laser scan = 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given a choice to choose The Scan Range, Would be advantageous and viable to choose ScanRange = 3.5m with Th = 400 / 600.</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But it would be interesting to find out if this is a generalized observation or a robot-based?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computation time is fastest for Th = 600 is the fastest, While its clearance is too less as compared to others. It is not always LESS so as to speak, but in 50% situations its min clearance is 0.45m &amp; for remaining 50% situation, its clearance is 0.92, meaning it has high variance.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computation time on the other hand for th = 400 is slightly high than for Th = 600, but it ensures good clearance always.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most interesting takeaway here is, if given an opportunity for Scan=4m,  it could be advisable to choose Th = 1200. It moves FARTHER away from the circular obstacle at the center, but moves closer to other obstacles in the environment. (This seems to be a strange-point of ORCA). On the other hand, The computation time for Th=1200 is around 30sec (which is fast) with 75% probability while 80sec with 25 % probability. Thus giving a high variance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Th = 100 &amp; 200, the robot gets stuck in a dead lock right next to the obstacle.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At around Th = 400, the robot just skims right past the obstacle, but is fast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Th further increases to Th - 600, its clearance increases.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do we take away from this graph?</a:t>
            </a:r>
            <a:endParaRPr/>
          </a:p>
          <a:p>
            <a:pPr indent="-298450" lvl="0" marL="457200" rtl="0" algn="l">
              <a:lnSpc>
                <a:spcPct val="100000"/>
              </a:lnSpc>
              <a:spcBef>
                <a:spcPts val="0"/>
              </a:spcBef>
              <a:spcAft>
                <a:spcPts val="0"/>
              </a:spcAft>
              <a:buSzPts val="1100"/>
              <a:buAutoNum type="arabicPeriod"/>
            </a:pPr>
            <a:r>
              <a:rPr lang="en"/>
              <a:t>When robot laser range is constrained to 5m, it would be more advantageous to set Th_obs = 600 instead of 400</a:t>
            </a:r>
            <a:endParaRPr/>
          </a:p>
          <a:p>
            <a:pPr indent="-298450" lvl="0" marL="457200" rtl="0" algn="l">
              <a:lnSpc>
                <a:spcPct val="100000"/>
              </a:lnSpc>
              <a:spcBef>
                <a:spcPts val="0"/>
              </a:spcBef>
              <a:spcAft>
                <a:spcPts val="0"/>
              </a:spcAft>
              <a:buSzPts val="1100"/>
              <a:buAutoNum type="arabicPeriod"/>
            </a:pPr>
            <a:r>
              <a:rPr lang="en"/>
              <a:t>It would take almost little longer amount of time to robot for Th = 600, but would be at a better clearance, which would be advisable</a:t>
            </a:r>
            <a:endParaRPr/>
          </a:p>
          <a:p>
            <a:pPr indent="-298450" lvl="0" marL="457200" rtl="0" algn="l">
              <a:lnSpc>
                <a:spcPct val="100000"/>
              </a:lnSpc>
              <a:spcBef>
                <a:spcPts val="0"/>
              </a:spcBef>
              <a:spcAft>
                <a:spcPts val="0"/>
              </a:spcAft>
              <a:buSzPts val="1100"/>
              <a:buAutoNum type="arabicPeriod"/>
            </a:pPr>
            <a:r>
              <a:rPr lang="en"/>
              <a:t>Gets too slow, way too slow as time horizon to obstacle increases, so higher Th, not so good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initial trials LED US TO A FALSE BELIEF THAT SHORTER TO Laser range is better. But on talking to Kene, we realized, it would be advantagoes to use larger scans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was the first exp where we started changing v_Pref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is by far the best performance on all the test so far.</a:t>
            </a:r>
            <a:endParaRPr/>
          </a:p>
          <a:p>
            <a:pPr indent="0" lvl="0" marL="0" rtl="0" algn="l">
              <a:lnSpc>
                <a:spcPct val="100000"/>
              </a:lnSpc>
              <a:spcBef>
                <a:spcPts val="0"/>
              </a:spcBef>
              <a:spcAft>
                <a:spcPts val="0"/>
              </a:spcAft>
              <a:buSzPts val="1100"/>
              <a:buNone/>
            </a:pPr>
            <a:r>
              <a:rPr lang="en"/>
              <a:t>The robot shows exceptional performance improvement as it can see too ahead into the future to check for collision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Also changing v_pref from 1 to 2 gets *Significant improvement in results and robot tries to solve the problem on head-on collision smoothly.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Successfully achieved Point To Point Robot Navigation using ORCA with just Static Scans of the env.</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Achieved this in  the most crucial &amp; pivotal start and end goal configuration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 = 400 &amp; 600 are consistent i.e in both of them the robot moves through the same side of the static obstacle always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interesting thing for laser_range = 3.5m is that the robot always moves EQUIDISTANT to the other obstacles in its surroundings, which was not the case for laser scan = 5m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given a choice to choose The Scan Range, Would be advantageous and viable to choose ScanRange = 3.5m with Th = 400 / 600.</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But it would be interesting to find out if this is a generalized observation or a robot-based?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These results show obstacle tracking in cluttered human environment.</a:t>
            </a:r>
            <a:br>
              <a:rPr lang="en"/>
            </a:br>
            <a:r>
              <a:rPr lang="en"/>
              <a:t>The limitation of this package is depended upon what kind of obstacles available in environment. </a:t>
            </a:r>
            <a:br>
              <a:rPr lang="en"/>
            </a:br>
            <a:r>
              <a:rPr lang="en"/>
              <a:t>Currently, it is best tuned for humans and smaller obstacles.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Baysian</a:t>
            </a:r>
            <a:endParaRPr/>
          </a:p>
          <a:p>
            <a:pPr indent="0" lvl="0" marL="0" rtl="0" algn="l">
              <a:lnSpc>
                <a:spcPct val="100000"/>
              </a:lnSpc>
              <a:spcBef>
                <a:spcPts val="0"/>
              </a:spcBef>
              <a:spcAft>
                <a:spcPts val="0"/>
              </a:spcAft>
              <a:buSzPts val="1100"/>
              <a:buNone/>
            </a:pPr>
            <a:r>
              <a:rPr lang="en"/>
              <a:t>Q-Learning:             </a:t>
            </a:r>
            <a:br>
              <a:rPr lang="en"/>
            </a:br>
            <a:r>
              <a:rPr lang="en"/>
              <a:t>Performance:</a:t>
            </a:r>
            <a:endParaRPr/>
          </a:p>
          <a:p>
            <a:pPr indent="0" lvl="0" marL="0" rtl="0" algn="l">
              <a:lnSpc>
                <a:spcPct val="100000"/>
              </a:lnSpc>
              <a:spcBef>
                <a:spcPts val="0"/>
              </a:spcBef>
              <a:spcAft>
                <a:spcPts val="0"/>
              </a:spcAft>
              <a:buSzPts val="1100"/>
              <a:buNone/>
            </a:pPr>
            <a:r>
              <a:rPr lang="en"/>
              <a:t>It provides Accurate information, guarantees collision avoidance but more computationally expensive.</a:t>
            </a:r>
            <a:endParaRPr/>
          </a:p>
          <a:p>
            <a:pPr indent="0" lvl="0" marL="0" rtl="0" algn="l">
              <a:lnSpc>
                <a:spcPct val="100000"/>
              </a:lnSpc>
              <a:spcBef>
                <a:spcPts val="0"/>
              </a:spcBef>
              <a:spcAft>
                <a:spcPts val="0"/>
              </a:spcAft>
              <a:buSzPts val="1100"/>
              <a:buNone/>
            </a:pPr>
            <a:r>
              <a:rPr lang="en"/>
              <a:t>Application: Mobile robots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35"/>
          <p:cNvGrpSpPr/>
          <p:nvPr/>
        </p:nvGrpSpPr>
        <p:grpSpPr>
          <a:xfrm>
            <a:off x="7343003" y="3409675"/>
            <a:ext cx="1691422" cy="1732548"/>
            <a:chOff x="7343003" y="3409675"/>
            <a:chExt cx="1691422" cy="1732548"/>
          </a:xfrm>
        </p:grpSpPr>
        <p:grpSp>
          <p:nvGrpSpPr>
            <p:cNvPr id="11" name="Google Shape;11;p35"/>
            <p:cNvGrpSpPr/>
            <p:nvPr/>
          </p:nvGrpSpPr>
          <p:grpSpPr>
            <a:xfrm>
              <a:off x="7343003" y="4453711"/>
              <a:ext cx="316800" cy="688512"/>
              <a:chOff x="7343003" y="4453711"/>
              <a:chExt cx="316800" cy="688512"/>
            </a:xfrm>
          </p:grpSpPr>
          <p:sp>
            <p:nvSpPr>
              <p:cNvPr id="12" name="Google Shape;12;p35"/>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5"/>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35"/>
            <p:cNvGrpSpPr/>
            <p:nvPr/>
          </p:nvGrpSpPr>
          <p:grpSpPr>
            <a:xfrm>
              <a:off x="7801210" y="4105700"/>
              <a:ext cx="316800" cy="1036523"/>
              <a:chOff x="7801210" y="4105700"/>
              <a:chExt cx="316800" cy="1036523"/>
            </a:xfrm>
          </p:grpSpPr>
          <p:sp>
            <p:nvSpPr>
              <p:cNvPr id="15" name="Google Shape;15;p35"/>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5"/>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5"/>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35"/>
            <p:cNvGrpSpPr/>
            <p:nvPr/>
          </p:nvGrpSpPr>
          <p:grpSpPr>
            <a:xfrm>
              <a:off x="8259418" y="3757688"/>
              <a:ext cx="316800" cy="1384535"/>
              <a:chOff x="8259418" y="3757688"/>
              <a:chExt cx="316800" cy="1384535"/>
            </a:xfrm>
          </p:grpSpPr>
          <p:sp>
            <p:nvSpPr>
              <p:cNvPr id="19" name="Google Shape;19;p35"/>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5"/>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5"/>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5"/>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35"/>
            <p:cNvGrpSpPr/>
            <p:nvPr/>
          </p:nvGrpSpPr>
          <p:grpSpPr>
            <a:xfrm>
              <a:off x="8717625" y="3409675"/>
              <a:ext cx="316800" cy="1732548"/>
              <a:chOff x="8717625" y="3409675"/>
              <a:chExt cx="316800" cy="1732548"/>
            </a:xfrm>
          </p:grpSpPr>
          <p:sp>
            <p:nvSpPr>
              <p:cNvPr id="24" name="Google Shape;24;p35"/>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5"/>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5"/>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5"/>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5"/>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35"/>
          <p:cNvGrpSpPr/>
          <p:nvPr/>
        </p:nvGrpSpPr>
        <p:grpSpPr>
          <a:xfrm>
            <a:off x="5043503" y="0"/>
            <a:ext cx="3814072" cy="3839101"/>
            <a:chOff x="5043503" y="0"/>
            <a:chExt cx="3814072" cy="3839101"/>
          </a:xfrm>
        </p:grpSpPr>
        <p:sp>
          <p:nvSpPr>
            <p:cNvPr id="30" name="Google Shape;30;p35"/>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5"/>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35"/>
            <p:cNvGrpSpPr/>
            <p:nvPr/>
          </p:nvGrpSpPr>
          <p:grpSpPr>
            <a:xfrm>
              <a:off x="7647812" y="2704283"/>
              <a:ext cx="635219" cy="635219"/>
              <a:chOff x="6725724" y="2701260"/>
              <a:chExt cx="1208101" cy="1208100"/>
            </a:xfrm>
          </p:grpSpPr>
          <p:sp>
            <p:nvSpPr>
              <p:cNvPr id="33" name="Google Shape;33;p35"/>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5"/>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5"/>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5"/>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35"/>
            <p:cNvGrpSpPr/>
            <p:nvPr/>
          </p:nvGrpSpPr>
          <p:grpSpPr>
            <a:xfrm>
              <a:off x="7952721" y="179238"/>
              <a:ext cx="873165" cy="873003"/>
              <a:chOff x="7754428" y="208725"/>
              <a:chExt cx="541800" cy="541800"/>
            </a:xfrm>
          </p:grpSpPr>
          <p:sp>
            <p:nvSpPr>
              <p:cNvPr id="38" name="Google Shape;38;p35"/>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5"/>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35"/>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5"/>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5"/>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5"/>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5"/>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5"/>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35"/>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35"/>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3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44"/>
          <p:cNvGrpSpPr/>
          <p:nvPr/>
        </p:nvGrpSpPr>
        <p:grpSpPr>
          <a:xfrm>
            <a:off x="52" y="4099200"/>
            <a:ext cx="9144036" cy="1044300"/>
            <a:chOff x="52" y="4099200"/>
            <a:chExt cx="9144036" cy="1044300"/>
          </a:xfrm>
        </p:grpSpPr>
        <p:grpSp>
          <p:nvGrpSpPr>
            <p:cNvPr id="143" name="Google Shape;143;p44"/>
            <p:cNvGrpSpPr/>
            <p:nvPr/>
          </p:nvGrpSpPr>
          <p:grpSpPr>
            <a:xfrm>
              <a:off x="52" y="4309200"/>
              <a:ext cx="231622" cy="834300"/>
              <a:chOff x="2688737" y="4301380"/>
              <a:chExt cx="231900" cy="834300"/>
            </a:xfrm>
          </p:grpSpPr>
          <p:sp>
            <p:nvSpPr>
              <p:cNvPr id="144" name="Google Shape;144;p44"/>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4"/>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4"/>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4"/>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44"/>
            <p:cNvGrpSpPr/>
            <p:nvPr/>
          </p:nvGrpSpPr>
          <p:grpSpPr>
            <a:xfrm>
              <a:off x="371406" y="4099200"/>
              <a:ext cx="231622" cy="1044300"/>
              <a:chOff x="2688737" y="4091380"/>
              <a:chExt cx="231900" cy="1044300"/>
            </a:xfrm>
          </p:grpSpPr>
          <p:sp>
            <p:nvSpPr>
              <p:cNvPr id="149" name="Google Shape;149;p44"/>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4"/>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4"/>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4"/>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4"/>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 name="Google Shape;154;p44"/>
            <p:cNvGrpSpPr/>
            <p:nvPr/>
          </p:nvGrpSpPr>
          <p:grpSpPr>
            <a:xfrm>
              <a:off x="742761" y="4309200"/>
              <a:ext cx="231622" cy="834300"/>
              <a:chOff x="2688737" y="4301380"/>
              <a:chExt cx="231900" cy="834300"/>
            </a:xfrm>
          </p:grpSpPr>
          <p:sp>
            <p:nvSpPr>
              <p:cNvPr id="155" name="Google Shape;155;p44"/>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4"/>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4"/>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4"/>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44"/>
            <p:cNvGrpSpPr/>
            <p:nvPr/>
          </p:nvGrpSpPr>
          <p:grpSpPr>
            <a:xfrm>
              <a:off x="1114115" y="4518900"/>
              <a:ext cx="231622" cy="624600"/>
              <a:chOff x="2688737" y="4511080"/>
              <a:chExt cx="231900" cy="624600"/>
            </a:xfrm>
          </p:grpSpPr>
          <p:sp>
            <p:nvSpPr>
              <p:cNvPr id="160" name="Google Shape;160;p44"/>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4"/>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4"/>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44"/>
            <p:cNvGrpSpPr/>
            <p:nvPr/>
          </p:nvGrpSpPr>
          <p:grpSpPr>
            <a:xfrm>
              <a:off x="1856753" y="4099200"/>
              <a:ext cx="231600" cy="1044300"/>
              <a:chOff x="1856753" y="4099200"/>
              <a:chExt cx="231600" cy="1044300"/>
            </a:xfrm>
          </p:grpSpPr>
          <p:sp>
            <p:nvSpPr>
              <p:cNvPr id="164" name="Google Shape;164;p44"/>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4"/>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4"/>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4"/>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4"/>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44"/>
            <p:cNvGrpSpPr/>
            <p:nvPr/>
          </p:nvGrpSpPr>
          <p:grpSpPr>
            <a:xfrm>
              <a:off x="2228107" y="4309200"/>
              <a:ext cx="231600" cy="834300"/>
              <a:chOff x="2228107" y="4309200"/>
              <a:chExt cx="231600" cy="834300"/>
            </a:xfrm>
          </p:grpSpPr>
          <p:sp>
            <p:nvSpPr>
              <p:cNvPr id="170" name="Google Shape;170;p44"/>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4"/>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4"/>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4"/>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44"/>
            <p:cNvGrpSpPr/>
            <p:nvPr/>
          </p:nvGrpSpPr>
          <p:grpSpPr>
            <a:xfrm>
              <a:off x="2599462" y="4518900"/>
              <a:ext cx="231600" cy="624600"/>
              <a:chOff x="2599462" y="4518900"/>
              <a:chExt cx="231600" cy="624600"/>
            </a:xfrm>
          </p:grpSpPr>
          <p:sp>
            <p:nvSpPr>
              <p:cNvPr id="175" name="Google Shape;175;p44"/>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4"/>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4"/>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44"/>
            <p:cNvGrpSpPr/>
            <p:nvPr/>
          </p:nvGrpSpPr>
          <p:grpSpPr>
            <a:xfrm>
              <a:off x="3342171" y="4099200"/>
              <a:ext cx="231600" cy="1044300"/>
              <a:chOff x="3342171" y="4099200"/>
              <a:chExt cx="231600" cy="1044300"/>
            </a:xfrm>
          </p:grpSpPr>
          <p:sp>
            <p:nvSpPr>
              <p:cNvPr id="179" name="Google Shape;179;p44"/>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4"/>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4"/>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4"/>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4"/>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44"/>
            <p:cNvGrpSpPr/>
            <p:nvPr/>
          </p:nvGrpSpPr>
          <p:grpSpPr>
            <a:xfrm>
              <a:off x="3713525" y="4309200"/>
              <a:ext cx="231600" cy="834300"/>
              <a:chOff x="3713525" y="4309200"/>
              <a:chExt cx="231600" cy="834300"/>
            </a:xfrm>
          </p:grpSpPr>
          <p:sp>
            <p:nvSpPr>
              <p:cNvPr id="185" name="Google Shape;185;p44"/>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4"/>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4"/>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4"/>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44"/>
            <p:cNvGrpSpPr/>
            <p:nvPr/>
          </p:nvGrpSpPr>
          <p:grpSpPr>
            <a:xfrm>
              <a:off x="1485398" y="4309200"/>
              <a:ext cx="231600" cy="834300"/>
              <a:chOff x="1485398" y="4309200"/>
              <a:chExt cx="231600" cy="834300"/>
            </a:xfrm>
          </p:grpSpPr>
          <p:sp>
            <p:nvSpPr>
              <p:cNvPr id="190" name="Google Shape;190;p44"/>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4"/>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4"/>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4"/>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44"/>
            <p:cNvGrpSpPr/>
            <p:nvPr/>
          </p:nvGrpSpPr>
          <p:grpSpPr>
            <a:xfrm>
              <a:off x="4084879" y="4518900"/>
              <a:ext cx="231600" cy="624600"/>
              <a:chOff x="4084879" y="4518900"/>
              <a:chExt cx="231600" cy="624600"/>
            </a:xfrm>
          </p:grpSpPr>
          <p:sp>
            <p:nvSpPr>
              <p:cNvPr id="195" name="Google Shape;195;p44"/>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4"/>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4"/>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44"/>
            <p:cNvGrpSpPr/>
            <p:nvPr/>
          </p:nvGrpSpPr>
          <p:grpSpPr>
            <a:xfrm>
              <a:off x="2970816" y="4309200"/>
              <a:ext cx="231600" cy="834300"/>
              <a:chOff x="2970816" y="4309200"/>
              <a:chExt cx="231600" cy="834300"/>
            </a:xfrm>
          </p:grpSpPr>
          <p:sp>
            <p:nvSpPr>
              <p:cNvPr id="199" name="Google Shape;199;p44"/>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4"/>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4"/>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4"/>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44"/>
            <p:cNvGrpSpPr/>
            <p:nvPr/>
          </p:nvGrpSpPr>
          <p:grpSpPr>
            <a:xfrm>
              <a:off x="4456234" y="4309200"/>
              <a:ext cx="231600" cy="834300"/>
              <a:chOff x="4456234" y="4309200"/>
              <a:chExt cx="231600" cy="834300"/>
            </a:xfrm>
          </p:grpSpPr>
          <p:sp>
            <p:nvSpPr>
              <p:cNvPr id="204" name="Google Shape;204;p44"/>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4"/>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4"/>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4"/>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44"/>
            <p:cNvGrpSpPr/>
            <p:nvPr/>
          </p:nvGrpSpPr>
          <p:grpSpPr>
            <a:xfrm>
              <a:off x="4827588" y="4099200"/>
              <a:ext cx="231600" cy="1044300"/>
              <a:chOff x="4827588" y="4099200"/>
              <a:chExt cx="231600" cy="1044300"/>
            </a:xfrm>
          </p:grpSpPr>
          <p:sp>
            <p:nvSpPr>
              <p:cNvPr id="209" name="Google Shape;209;p44"/>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4"/>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4"/>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4"/>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4"/>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44"/>
            <p:cNvGrpSpPr/>
            <p:nvPr/>
          </p:nvGrpSpPr>
          <p:grpSpPr>
            <a:xfrm>
              <a:off x="5198943" y="4309200"/>
              <a:ext cx="231600" cy="834300"/>
              <a:chOff x="5198943" y="4309200"/>
              <a:chExt cx="231600" cy="834300"/>
            </a:xfrm>
          </p:grpSpPr>
          <p:sp>
            <p:nvSpPr>
              <p:cNvPr id="215" name="Google Shape;215;p44"/>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4"/>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4"/>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4"/>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 name="Google Shape;219;p44"/>
            <p:cNvGrpSpPr/>
            <p:nvPr/>
          </p:nvGrpSpPr>
          <p:grpSpPr>
            <a:xfrm>
              <a:off x="5570297" y="4518900"/>
              <a:ext cx="231600" cy="624600"/>
              <a:chOff x="5570297" y="4518900"/>
              <a:chExt cx="231600" cy="624600"/>
            </a:xfrm>
          </p:grpSpPr>
          <p:sp>
            <p:nvSpPr>
              <p:cNvPr id="220" name="Google Shape;220;p44"/>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4"/>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4"/>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44"/>
            <p:cNvGrpSpPr/>
            <p:nvPr/>
          </p:nvGrpSpPr>
          <p:grpSpPr>
            <a:xfrm>
              <a:off x="5941652" y="4309200"/>
              <a:ext cx="231600" cy="834300"/>
              <a:chOff x="5941652" y="4309200"/>
              <a:chExt cx="231600" cy="834300"/>
            </a:xfrm>
          </p:grpSpPr>
          <p:sp>
            <p:nvSpPr>
              <p:cNvPr id="224" name="Google Shape;224;p44"/>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4"/>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4"/>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4"/>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44"/>
            <p:cNvGrpSpPr/>
            <p:nvPr/>
          </p:nvGrpSpPr>
          <p:grpSpPr>
            <a:xfrm>
              <a:off x="6313006" y="4099200"/>
              <a:ext cx="231600" cy="1044300"/>
              <a:chOff x="6313006" y="4099200"/>
              <a:chExt cx="231600" cy="1044300"/>
            </a:xfrm>
          </p:grpSpPr>
          <p:sp>
            <p:nvSpPr>
              <p:cNvPr id="229" name="Google Shape;229;p44"/>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4"/>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4"/>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4"/>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4"/>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44"/>
            <p:cNvGrpSpPr/>
            <p:nvPr/>
          </p:nvGrpSpPr>
          <p:grpSpPr>
            <a:xfrm>
              <a:off x="6684361" y="4309200"/>
              <a:ext cx="231600" cy="834300"/>
              <a:chOff x="6684361" y="4309200"/>
              <a:chExt cx="231600" cy="834300"/>
            </a:xfrm>
          </p:grpSpPr>
          <p:sp>
            <p:nvSpPr>
              <p:cNvPr id="235" name="Google Shape;235;p44"/>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4"/>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4"/>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4"/>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44"/>
            <p:cNvGrpSpPr/>
            <p:nvPr/>
          </p:nvGrpSpPr>
          <p:grpSpPr>
            <a:xfrm>
              <a:off x="7055715" y="4518900"/>
              <a:ext cx="231600" cy="624600"/>
              <a:chOff x="7055715" y="4518900"/>
              <a:chExt cx="231600" cy="624600"/>
            </a:xfrm>
          </p:grpSpPr>
          <p:sp>
            <p:nvSpPr>
              <p:cNvPr id="240" name="Google Shape;240;p44"/>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4"/>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4"/>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 name="Google Shape;243;p44"/>
            <p:cNvGrpSpPr/>
            <p:nvPr/>
          </p:nvGrpSpPr>
          <p:grpSpPr>
            <a:xfrm>
              <a:off x="7798424" y="4099200"/>
              <a:ext cx="231600" cy="1044300"/>
              <a:chOff x="7798424" y="4099200"/>
              <a:chExt cx="231600" cy="1044300"/>
            </a:xfrm>
          </p:grpSpPr>
          <p:sp>
            <p:nvSpPr>
              <p:cNvPr id="244" name="Google Shape;244;p44"/>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4"/>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44"/>
            <p:cNvGrpSpPr/>
            <p:nvPr/>
          </p:nvGrpSpPr>
          <p:grpSpPr>
            <a:xfrm>
              <a:off x="8169779" y="4309200"/>
              <a:ext cx="231600" cy="834300"/>
              <a:chOff x="8169779" y="4309200"/>
              <a:chExt cx="231600" cy="834300"/>
            </a:xfrm>
          </p:grpSpPr>
          <p:sp>
            <p:nvSpPr>
              <p:cNvPr id="250" name="Google Shape;250;p44"/>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4"/>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4"/>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4"/>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44"/>
            <p:cNvGrpSpPr/>
            <p:nvPr/>
          </p:nvGrpSpPr>
          <p:grpSpPr>
            <a:xfrm>
              <a:off x="7427070" y="4309200"/>
              <a:ext cx="231600" cy="834300"/>
              <a:chOff x="7427070" y="4309200"/>
              <a:chExt cx="231600" cy="834300"/>
            </a:xfrm>
          </p:grpSpPr>
          <p:sp>
            <p:nvSpPr>
              <p:cNvPr id="255" name="Google Shape;255;p44"/>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4"/>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4"/>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4"/>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44"/>
            <p:cNvGrpSpPr/>
            <p:nvPr/>
          </p:nvGrpSpPr>
          <p:grpSpPr>
            <a:xfrm>
              <a:off x="8541133" y="4518900"/>
              <a:ext cx="231600" cy="624600"/>
              <a:chOff x="8541133" y="4518900"/>
              <a:chExt cx="231600" cy="624600"/>
            </a:xfrm>
          </p:grpSpPr>
          <p:sp>
            <p:nvSpPr>
              <p:cNvPr id="260" name="Google Shape;260;p44"/>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4"/>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4"/>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 name="Google Shape;263;p44"/>
            <p:cNvGrpSpPr/>
            <p:nvPr/>
          </p:nvGrpSpPr>
          <p:grpSpPr>
            <a:xfrm>
              <a:off x="8912488" y="4309200"/>
              <a:ext cx="231600" cy="834300"/>
              <a:chOff x="8912488" y="4309200"/>
              <a:chExt cx="231600" cy="834300"/>
            </a:xfrm>
          </p:grpSpPr>
          <p:sp>
            <p:nvSpPr>
              <p:cNvPr id="264" name="Google Shape;264;p44"/>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4"/>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4"/>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4"/>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 name="Google Shape;268;p44"/>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69" name="Google Shape;269;p44"/>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1600"/>
              </a:spcBef>
              <a:spcAft>
                <a:spcPts val="0"/>
              </a:spcAft>
              <a:buClr>
                <a:schemeClr val="lt1"/>
              </a:buClr>
              <a:buSzPts val="1100"/>
              <a:buChar char="○"/>
              <a:defRPr>
                <a:solidFill>
                  <a:schemeClr val="lt1"/>
                </a:solidFill>
              </a:defRPr>
            </a:lvl2pPr>
            <a:lvl3pPr indent="-298450" lvl="2" marL="1371600" algn="ctr">
              <a:lnSpc>
                <a:spcPct val="115000"/>
              </a:lnSpc>
              <a:spcBef>
                <a:spcPts val="1600"/>
              </a:spcBef>
              <a:spcAft>
                <a:spcPts val="0"/>
              </a:spcAft>
              <a:buClr>
                <a:schemeClr val="lt1"/>
              </a:buClr>
              <a:buSzPts val="1100"/>
              <a:buChar char="■"/>
              <a:defRPr>
                <a:solidFill>
                  <a:schemeClr val="lt1"/>
                </a:solidFill>
              </a:defRPr>
            </a:lvl3pPr>
            <a:lvl4pPr indent="-298450" lvl="3" marL="1828800" algn="ctr">
              <a:lnSpc>
                <a:spcPct val="115000"/>
              </a:lnSpc>
              <a:spcBef>
                <a:spcPts val="1600"/>
              </a:spcBef>
              <a:spcAft>
                <a:spcPts val="0"/>
              </a:spcAft>
              <a:buClr>
                <a:schemeClr val="lt1"/>
              </a:buClr>
              <a:buSzPts val="1100"/>
              <a:buChar char="●"/>
              <a:defRPr>
                <a:solidFill>
                  <a:schemeClr val="lt1"/>
                </a:solidFill>
              </a:defRPr>
            </a:lvl4pPr>
            <a:lvl5pPr indent="-298450" lvl="4" marL="2286000" algn="ctr">
              <a:lnSpc>
                <a:spcPct val="115000"/>
              </a:lnSpc>
              <a:spcBef>
                <a:spcPts val="1600"/>
              </a:spcBef>
              <a:spcAft>
                <a:spcPts val="0"/>
              </a:spcAft>
              <a:buClr>
                <a:schemeClr val="lt1"/>
              </a:buClr>
              <a:buSzPts val="1100"/>
              <a:buChar char="○"/>
              <a:defRPr>
                <a:solidFill>
                  <a:schemeClr val="lt1"/>
                </a:solidFill>
              </a:defRPr>
            </a:lvl5pPr>
            <a:lvl6pPr indent="-298450" lvl="5" marL="2743200" algn="ctr">
              <a:lnSpc>
                <a:spcPct val="115000"/>
              </a:lnSpc>
              <a:spcBef>
                <a:spcPts val="1600"/>
              </a:spcBef>
              <a:spcAft>
                <a:spcPts val="0"/>
              </a:spcAft>
              <a:buClr>
                <a:schemeClr val="lt1"/>
              </a:buClr>
              <a:buSzPts val="1100"/>
              <a:buChar char="■"/>
              <a:defRPr>
                <a:solidFill>
                  <a:schemeClr val="lt1"/>
                </a:solidFill>
              </a:defRPr>
            </a:lvl6pPr>
            <a:lvl7pPr indent="-298450" lvl="6" marL="3200400" algn="ctr">
              <a:lnSpc>
                <a:spcPct val="115000"/>
              </a:lnSpc>
              <a:spcBef>
                <a:spcPts val="1600"/>
              </a:spcBef>
              <a:spcAft>
                <a:spcPts val="0"/>
              </a:spcAft>
              <a:buClr>
                <a:schemeClr val="lt1"/>
              </a:buClr>
              <a:buSzPts val="1100"/>
              <a:buChar char="●"/>
              <a:defRPr>
                <a:solidFill>
                  <a:schemeClr val="lt1"/>
                </a:solidFill>
              </a:defRPr>
            </a:lvl7pPr>
            <a:lvl8pPr indent="-298450" lvl="7" marL="3657600" algn="ctr">
              <a:lnSpc>
                <a:spcPct val="115000"/>
              </a:lnSpc>
              <a:spcBef>
                <a:spcPts val="1600"/>
              </a:spcBef>
              <a:spcAft>
                <a:spcPts val="0"/>
              </a:spcAft>
              <a:buClr>
                <a:schemeClr val="lt1"/>
              </a:buClr>
              <a:buSzPts val="1100"/>
              <a:buChar char="○"/>
              <a:defRPr>
                <a:solidFill>
                  <a:schemeClr val="lt1"/>
                </a:solidFill>
              </a:defRPr>
            </a:lvl8pPr>
            <a:lvl9pPr indent="-298450" lvl="8" marL="4114800" algn="ctr">
              <a:lnSpc>
                <a:spcPct val="115000"/>
              </a:lnSpc>
              <a:spcBef>
                <a:spcPts val="1600"/>
              </a:spcBef>
              <a:spcAft>
                <a:spcPts val="1600"/>
              </a:spcAft>
              <a:buClr>
                <a:schemeClr val="lt1"/>
              </a:buClr>
              <a:buSzPts val="1100"/>
              <a:buChar char="■"/>
              <a:defRPr>
                <a:solidFill>
                  <a:schemeClr val="lt1"/>
                </a:solidFill>
              </a:defRPr>
            </a:lvl9pPr>
          </a:lstStyle>
          <a:p/>
        </p:txBody>
      </p:sp>
      <p:sp>
        <p:nvSpPr>
          <p:cNvPr id="270" name="Google Shape;270;p4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4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 name="Shape 273"/>
        <p:cNvGrpSpPr/>
        <p:nvPr/>
      </p:nvGrpSpPr>
      <p:grpSpPr>
        <a:xfrm>
          <a:off x="0" y="0"/>
          <a:ext cx="0" cy="0"/>
          <a:chOff x="0" y="0"/>
          <a:chExt cx="0" cy="0"/>
        </a:xfrm>
      </p:grpSpPr>
      <p:sp>
        <p:nvSpPr>
          <p:cNvPr id="274" name="Google Shape;274;p46"/>
          <p:cNvSpPr txBox="1"/>
          <p:nvPr>
            <p:ph type="title"/>
          </p:nvPr>
        </p:nvSpPr>
        <p:spPr>
          <a:xfrm>
            <a:off x="458519" y="277934"/>
            <a:ext cx="8226900" cy="48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i="0" sz="3000">
                <a:solidFill>
                  <a:srgbClr val="550C16"/>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5" name="Google Shape;275;p46"/>
          <p:cNvSpPr txBox="1"/>
          <p:nvPr>
            <p:ph idx="1" type="body"/>
          </p:nvPr>
        </p:nvSpPr>
        <p:spPr>
          <a:xfrm>
            <a:off x="457200" y="1183005"/>
            <a:ext cx="8229600" cy="33948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300"/>
              <a:buNone/>
              <a:defRPr/>
            </a:lvl1pPr>
            <a:lvl2pPr indent="-228600" lvl="1" marL="914400" algn="l">
              <a:lnSpc>
                <a:spcPct val="115000"/>
              </a:lnSpc>
              <a:spcBef>
                <a:spcPts val="1600"/>
              </a:spcBef>
              <a:spcAft>
                <a:spcPts val="0"/>
              </a:spcAft>
              <a:buSzPts val="1100"/>
              <a:buNone/>
              <a:defRPr/>
            </a:lvl2pPr>
            <a:lvl3pPr indent="-228600" lvl="2" marL="1371600" algn="l">
              <a:lnSpc>
                <a:spcPct val="115000"/>
              </a:lnSpc>
              <a:spcBef>
                <a:spcPts val="1600"/>
              </a:spcBef>
              <a:spcAft>
                <a:spcPts val="0"/>
              </a:spcAft>
              <a:buSzPts val="1100"/>
              <a:buNone/>
              <a:defRPr/>
            </a:lvl3pPr>
            <a:lvl4pPr indent="-228600" lvl="3" marL="1828800" algn="l">
              <a:lnSpc>
                <a:spcPct val="115000"/>
              </a:lnSpc>
              <a:spcBef>
                <a:spcPts val="1600"/>
              </a:spcBef>
              <a:spcAft>
                <a:spcPts val="0"/>
              </a:spcAft>
              <a:buSzPts val="1100"/>
              <a:buNone/>
              <a:defRPr/>
            </a:lvl4pPr>
            <a:lvl5pPr indent="-228600" lvl="4" marL="2286000" algn="l">
              <a:lnSpc>
                <a:spcPct val="115000"/>
              </a:lnSpc>
              <a:spcBef>
                <a:spcPts val="1600"/>
              </a:spcBef>
              <a:spcAft>
                <a:spcPts val="0"/>
              </a:spcAft>
              <a:buSzPts val="1100"/>
              <a:buNone/>
              <a:defRPr/>
            </a:lvl5pPr>
            <a:lvl6pPr indent="-228600" lvl="5" marL="2743200" algn="l">
              <a:lnSpc>
                <a:spcPct val="115000"/>
              </a:lnSpc>
              <a:spcBef>
                <a:spcPts val="1600"/>
              </a:spcBef>
              <a:spcAft>
                <a:spcPts val="0"/>
              </a:spcAft>
              <a:buSzPts val="1100"/>
              <a:buNone/>
              <a:defRPr/>
            </a:lvl6pPr>
            <a:lvl7pPr indent="-228600" lvl="6" marL="3200400" algn="l">
              <a:lnSpc>
                <a:spcPct val="115000"/>
              </a:lnSpc>
              <a:spcBef>
                <a:spcPts val="1600"/>
              </a:spcBef>
              <a:spcAft>
                <a:spcPts val="0"/>
              </a:spcAft>
              <a:buSzPts val="1100"/>
              <a:buNone/>
              <a:defRPr/>
            </a:lvl7pPr>
            <a:lvl8pPr indent="-228600" lvl="7" marL="3657600" algn="l">
              <a:lnSpc>
                <a:spcPct val="115000"/>
              </a:lnSpc>
              <a:spcBef>
                <a:spcPts val="1600"/>
              </a:spcBef>
              <a:spcAft>
                <a:spcPts val="0"/>
              </a:spcAft>
              <a:buSzPts val="1100"/>
              <a:buNone/>
              <a:defRPr/>
            </a:lvl8pPr>
            <a:lvl9pPr indent="-228600" lvl="8" marL="4114800" algn="l">
              <a:lnSpc>
                <a:spcPct val="115000"/>
              </a:lnSpc>
              <a:spcBef>
                <a:spcPts val="1600"/>
              </a:spcBef>
              <a:spcAft>
                <a:spcPts val="1600"/>
              </a:spcAft>
              <a:buSzPts val="1100"/>
              <a:buNone/>
              <a:defRPr/>
            </a:lvl9pPr>
          </a:lstStyle>
          <a:p/>
        </p:txBody>
      </p:sp>
      <p:sp>
        <p:nvSpPr>
          <p:cNvPr id="276" name="Google Shape;276;p46"/>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7" name="Google Shape;277;p46"/>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46"/>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36"/>
          <p:cNvGrpSpPr/>
          <p:nvPr/>
        </p:nvGrpSpPr>
        <p:grpSpPr>
          <a:xfrm>
            <a:off x="625966" y="299376"/>
            <a:ext cx="999312" cy="999312"/>
            <a:chOff x="348199" y="179450"/>
            <a:chExt cx="1116300" cy="1116300"/>
          </a:xfrm>
        </p:grpSpPr>
        <p:sp>
          <p:nvSpPr>
            <p:cNvPr id="51" name="Google Shape;51;p36"/>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6"/>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3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36"/>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5" name="Google Shape;55;p3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6" name="Shape 56"/>
        <p:cNvGrpSpPr/>
        <p:nvPr/>
      </p:nvGrpSpPr>
      <p:grpSpPr>
        <a:xfrm>
          <a:off x="0" y="0"/>
          <a:ext cx="0" cy="0"/>
          <a:chOff x="0" y="0"/>
          <a:chExt cx="0" cy="0"/>
        </a:xfrm>
      </p:grpSpPr>
      <p:grpSp>
        <p:nvGrpSpPr>
          <p:cNvPr id="57" name="Google Shape;57;p37"/>
          <p:cNvGrpSpPr/>
          <p:nvPr/>
        </p:nvGrpSpPr>
        <p:grpSpPr>
          <a:xfrm>
            <a:off x="146769" y="3406"/>
            <a:ext cx="1233214" cy="1384535"/>
            <a:chOff x="146769" y="3406"/>
            <a:chExt cx="1233214" cy="1384535"/>
          </a:xfrm>
        </p:grpSpPr>
        <p:grpSp>
          <p:nvGrpSpPr>
            <p:cNvPr id="58" name="Google Shape;58;p37"/>
            <p:cNvGrpSpPr/>
            <p:nvPr/>
          </p:nvGrpSpPr>
          <p:grpSpPr>
            <a:xfrm>
              <a:off x="1063183" y="3406"/>
              <a:ext cx="316800" cy="688513"/>
              <a:chOff x="1063183" y="3406"/>
              <a:chExt cx="316800" cy="688513"/>
            </a:xfrm>
          </p:grpSpPr>
          <p:sp>
            <p:nvSpPr>
              <p:cNvPr id="59" name="Google Shape;59;p37"/>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7"/>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37"/>
            <p:cNvGrpSpPr/>
            <p:nvPr/>
          </p:nvGrpSpPr>
          <p:grpSpPr>
            <a:xfrm>
              <a:off x="604976" y="3406"/>
              <a:ext cx="316800" cy="1036524"/>
              <a:chOff x="604976" y="3406"/>
              <a:chExt cx="316800" cy="1036524"/>
            </a:xfrm>
          </p:grpSpPr>
          <p:sp>
            <p:nvSpPr>
              <p:cNvPr id="62" name="Google Shape;62;p37"/>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7"/>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7"/>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37"/>
            <p:cNvGrpSpPr/>
            <p:nvPr/>
          </p:nvGrpSpPr>
          <p:grpSpPr>
            <a:xfrm>
              <a:off x="146769" y="3406"/>
              <a:ext cx="316800" cy="1384535"/>
              <a:chOff x="146769" y="3406"/>
              <a:chExt cx="316800" cy="1384535"/>
            </a:xfrm>
          </p:grpSpPr>
          <p:sp>
            <p:nvSpPr>
              <p:cNvPr id="66" name="Google Shape;66;p37"/>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7"/>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7"/>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7"/>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0" name="Google Shape;70;p37"/>
          <p:cNvGrpSpPr/>
          <p:nvPr/>
        </p:nvGrpSpPr>
        <p:grpSpPr>
          <a:xfrm>
            <a:off x="6775084" y="2904008"/>
            <a:ext cx="2186147" cy="2239500"/>
            <a:chOff x="6775084" y="2904008"/>
            <a:chExt cx="2186147" cy="2239500"/>
          </a:xfrm>
        </p:grpSpPr>
        <p:grpSp>
          <p:nvGrpSpPr>
            <p:cNvPr id="71" name="Google Shape;71;p37"/>
            <p:cNvGrpSpPr/>
            <p:nvPr/>
          </p:nvGrpSpPr>
          <p:grpSpPr>
            <a:xfrm>
              <a:off x="6775084" y="4253708"/>
              <a:ext cx="409500" cy="889800"/>
              <a:chOff x="6775084" y="4253708"/>
              <a:chExt cx="409500" cy="889800"/>
            </a:xfrm>
          </p:grpSpPr>
          <p:sp>
            <p:nvSpPr>
              <p:cNvPr id="72" name="Google Shape;72;p37"/>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7"/>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37"/>
            <p:cNvGrpSpPr/>
            <p:nvPr/>
          </p:nvGrpSpPr>
          <p:grpSpPr>
            <a:xfrm>
              <a:off x="7367299" y="3804008"/>
              <a:ext cx="409500" cy="1339500"/>
              <a:chOff x="7367299" y="3804008"/>
              <a:chExt cx="409500" cy="1339500"/>
            </a:xfrm>
          </p:grpSpPr>
          <p:sp>
            <p:nvSpPr>
              <p:cNvPr id="75" name="Google Shape;75;p37"/>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7"/>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7"/>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37"/>
            <p:cNvGrpSpPr/>
            <p:nvPr/>
          </p:nvGrpSpPr>
          <p:grpSpPr>
            <a:xfrm>
              <a:off x="7959516" y="3354008"/>
              <a:ext cx="409500" cy="1789500"/>
              <a:chOff x="7959516" y="3354008"/>
              <a:chExt cx="409500" cy="1789500"/>
            </a:xfrm>
          </p:grpSpPr>
          <p:sp>
            <p:nvSpPr>
              <p:cNvPr id="79" name="Google Shape;79;p37"/>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7"/>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7"/>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7"/>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37"/>
            <p:cNvGrpSpPr/>
            <p:nvPr/>
          </p:nvGrpSpPr>
          <p:grpSpPr>
            <a:xfrm>
              <a:off x="8551731" y="2904008"/>
              <a:ext cx="409500" cy="2239500"/>
              <a:chOff x="8551731" y="2904008"/>
              <a:chExt cx="409500" cy="2239500"/>
            </a:xfrm>
          </p:grpSpPr>
          <p:sp>
            <p:nvSpPr>
              <p:cNvPr id="84" name="Google Shape;84;p37"/>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7"/>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7"/>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7"/>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7"/>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 name="Google Shape;89;p37"/>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0" name="Google Shape;90;p3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38"/>
          <p:cNvGrpSpPr/>
          <p:nvPr/>
        </p:nvGrpSpPr>
        <p:grpSpPr>
          <a:xfrm>
            <a:off x="625966" y="299376"/>
            <a:ext cx="999312" cy="999312"/>
            <a:chOff x="348199" y="179450"/>
            <a:chExt cx="1116300" cy="1116300"/>
          </a:xfrm>
        </p:grpSpPr>
        <p:sp>
          <p:nvSpPr>
            <p:cNvPr id="93" name="Google Shape;93;p38"/>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8"/>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3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38"/>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7" name="Google Shape;97;p38"/>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3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39"/>
          <p:cNvGrpSpPr/>
          <p:nvPr/>
        </p:nvGrpSpPr>
        <p:grpSpPr>
          <a:xfrm>
            <a:off x="625966" y="299376"/>
            <a:ext cx="999312" cy="999312"/>
            <a:chOff x="348199" y="179450"/>
            <a:chExt cx="1116300" cy="1116300"/>
          </a:xfrm>
        </p:grpSpPr>
        <p:sp>
          <p:nvSpPr>
            <p:cNvPr id="101" name="Google Shape;101;p39"/>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9"/>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3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4" name="Google Shape;104;p3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40"/>
          <p:cNvGrpSpPr/>
          <p:nvPr/>
        </p:nvGrpSpPr>
        <p:grpSpPr>
          <a:xfrm>
            <a:off x="625966" y="299376"/>
            <a:ext cx="999312" cy="999312"/>
            <a:chOff x="348199" y="179450"/>
            <a:chExt cx="1116300" cy="1116300"/>
          </a:xfrm>
        </p:grpSpPr>
        <p:sp>
          <p:nvSpPr>
            <p:cNvPr id="107" name="Google Shape;107;p4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40"/>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0" name="Google Shape;110;p40"/>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1" name="Google Shape;111;p4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41"/>
          <p:cNvGrpSpPr/>
          <p:nvPr/>
        </p:nvGrpSpPr>
        <p:grpSpPr>
          <a:xfrm>
            <a:off x="6866714" y="1256"/>
            <a:ext cx="2267379" cy="2601741"/>
            <a:chOff x="6790514" y="1256"/>
            <a:chExt cx="2267379" cy="2601741"/>
          </a:xfrm>
        </p:grpSpPr>
        <p:grpSp>
          <p:nvGrpSpPr>
            <p:cNvPr id="114" name="Google Shape;114;p41"/>
            <p:cNvGrpSpPr/>
            <p:nvPr/>
          </p:nvGrpSpPr>
          <p:grpSpPr>
            <a:xfrm>
              <a:off x="7067535" y="1256"/>
              <a:ext cx="1990358" cy="1990303"/>
              <a:chOff x="7067535" y="1256"/>
              <a:chExt cx="1990358" cy="1990303"/>
            </a:xfrm>
          </p:grpSpPr>
          <p:sp>
            <p:nvSpPr>
              <p:cNvPr id="115" name="Google Shape;115;p41"/>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1"/>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1"/>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 name="Google Shape;118;p41"/>
            <p:cNvGrpSpPr/>
            <p:nvPr/>
          </p:nvGrpSpPr>
          <p:grpSpPr>
            <a:xfrm>
              <a:off x="8207126" y="1807997"/>
              <a:ext cx="795000" cy="795000"/>
              <a:chOff x="8207126" y="1807997"/>
              <a:chExt cx="795000" cy="795000"/>
            </a:xfrm>
          </p:grpSpPr>
          <p:sp>
            <p:nvSpPr>
              <p:cNvPr id="119" name="Google Shape;119;p41"/>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1"/>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1"/>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41"/>
            <p:cNvGrpSpPr/>
            <p:nvPr/>
          </p:nvGrpSpPr>
          <p:grpSpPr>
            <a:xfrm>
              <a:off x="6790514" y="118857"/>
              <a:ext cx="548700" cy="548700"/>
              <a:chOff x="6790514" y="118857"/>
              <a:chExt cx="548700" cy="548700"/>
            </a:xfrm>
          </p:grpSpPr>
          <p:sp>
            <p:nvSpPr>
              <p:cNvPr id="123" name="Google Shape;123;p41"/>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1"/>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 name="Google Shape;125;p41"/>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6" name="Google Shape;126;p4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42"/>
          <p:cNvGrpSpPr/>
          <p:nvPr/>
        </p:nvGrpSpPr>
        <p:grpSpPr>
          <a:xfrm>
            <a:off x="625966" y="299376"/>
            <a:ext cx="999312" cy="999312"/>
            <a:chOff x="348199" y="179450"/>
            <a:chExt cx="1116300" cy="1116300"/>
          </a:xfrm>
        </p:grpSpPr>
        <p:sp>
          <p:nvSpPr>
            <p:cNvPr id="129" name="Google Shape;129;p42"/>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2"/>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42"/>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42"/>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3" name="Google Shape;133;p42"/>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4" name="Google Shape;134;p4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43"/>
          <p:cNvGrpSpPr/>
          <p:nvPr/>
        </p:nvGrpSpPr>
        <p:grpSpPr>
          <a:xfrm>
            <a:off x="713373" y="3847119"/>
            <a:ext cx="825392" cy="825392"/>
            <a:chOff x="348199" y="179450"/>
            <a:chExt cx="1116300" cy="1116300"/>
          </a:xfrm>
        </p:grpSpPr>
        <p:sp>
          <p:nvSpPr>
            <p:cNvPr id="137" name="Google Shape;137;p43"/>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3"/>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43"/>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0" name="Google Shape;140;p4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3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gif"/><Relationship Id="rId4" Type="http://schemas.openxmlformats.org/officeDocument/2006/relationships/image" Target="../media/image9.gif"/><Relationship Id="rId5"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gif"/><Relationship Id="rId4"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gif"/><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gif"/><Relationship Id="rId4"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gif"/><Relationship Id="rId4" Type="http://schemas.openxmlformats.org/officeDocument/2006/relationships/image" Target="../media/image1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github.com/tysik/obstacle_detecto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
          <p:cNvSpPr txBox="1"/>
          <p:nvPr>
            <p:ph type="ctrTitle"/>
          </p:nvPr>
        </p:nvSpPr>
        <p:spPr>
          <a:xfrm>
            <a:off x="661375" y="652838"/>
            <a:ext cx="4255500" cy="18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DR : Dynamic Indoor Obstacle Avoidance and Navigation</a:t>
            </a:r>
            <a:endParaRPr/>
          </a:p>
        </p:txBody>
      </p:sp>
      <p:sp>
        <p:nvSpPr>
          <p:cNvPr id="284" name="Google Shape;284;p1"/>
          <p:cNvSpPr txBox="1"/>
          <p:nvPr>
            <p:ph idx="1" type="subTitle"/>
          </p:nvPr>
        </p:nvSpPr>
        <p:spPr>
          <a:xfrm>
            <a:off x="279050" y="3527700"/>
            <a:ext cx="8520600" cy="187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Nagarjun Vinukonda &amp; Kavit Shah</a:t>
            </a:r>
            <a:endParaRPr/>
          </a:p>
          <a:p>
            <a:pPr indent="0" lvl="0" marL="0" rtl="0" algn="l">
              <a:lnSpc>
                <a:spcPct val="100000"/>
              </a:lnSpc>
              <a:spcBef>
                <a:spcPts val="0"/>
              </a:spcBef>
              <a:spcAft>
                <a:spcPts val="0"/>
              </a:spcAft>
              <a:buSzPts val="1600"/>
              <a:buNone/>
            </a:pPr>
            <a:r>
              <a:rPr lang="en"/>
              <a:t>Guide : Zhi Li</a:t>
            </a:r>
            <a:endParaRPr/>
          </a:p>
          <a:p>
            <a:pPr indent="0" lvl="0" marL="0" rtl="0" algn="l">
              <a:lnSpc>
                <a:spcPct val="100000"/>
              </a:lnSpc>
              <a:spcBef>
                <a:spcPts val="0"/>
              </a:spcBef>
              <a:spcAft>
                <a:spcPts val="0"/>
              </a:spcAft>
              <a:buSzPts val="1600"/>
              <a:buNone/>
            </a:pPr>
            <a:r>
              <a:rPr lang="en"/>
              <a:t>Mentor : Kenechukwu Mbanisi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10"/>
          <p:cNvPicPr preferRelativeResize="0"/>
          <p:nvPr/>
        </p:nvPicPr>
        <p:blipFill rotWithShape="1">
          <a:blip r:embed="rId3">
            <a:alphaModFix/>
          </a:blip>
          <a:srcRect b="0" l="0" r="0" t="0"/>
          <a:stretch/>
        </p:blipFill>
        <p:spPr>
          <a:xfrm>
            <a:off x="249375" y="203277"/>
            <a:ext cx="2704551" cy="2152099"/>
          </a:xfrm>
          <a:prstGeom prst="rect">
            <a:avLst/>
          </a:prstGeom>
          <a:noFill/>
          <a:ln>
            <a:noFill/>
          </a:ln>
        </p:spPr>
      </p:pic>
      <p:pic>
        <p:nvPicPr>
          <p:cNvPr id="379" name="Google Shape;379;p10"/>
          <p:cNvPicPr preferRelativeResize="0"/>
          <p:nvPr/>
        </p:nvPicPr>
        <p:blipFill rotWithShape="1">
          <a:blip r:embed="rId4">
            <a:alphaModFix/>
          </a:blip>
          <a:srcRect b="0" l="0" r="0" t="0"/>
          <a:stretch/>
        </p:blipFill>
        <p:spPr>
          <a:xfrm>
            <a:off x="5435300" y="333910"/>
            <a:ext cx="3402576" cy="1890825"/>
          </a:xfrm>
          <a:prstGeom prst="rect">
            <a:avLst/>
          </a:prstGeom>
          <a:noFill/>
          <a:ln>
            <a:noFill/>
          </a:ln>
        </p:spPr>
      </p:pic>
      <p:pic>
        <p:nvPicPr>
          <p:cNvPr id="380" name="Google Shape;380;p10"/>
          <p:cNvPicPr preferRelativeResize="0"/>
          <p:nvPr/>
        </p:nvPicPr>
        <p:blipFill rotWithShape="1">
          <a:blip r:embed="rId5">
            <a:alphaModFix/>
          </a:blip>
          <a:srcRect b="0" l="0" r="0" t="0"/>
          <a:stretch/>
        </p:blipFill>
        <p:spPr>
          <a:xfrm>
            <a:off x="3057401" y="3182675"/>
            <a:ext cx="3029200" cy="1816700"/>
          </a:xfrm>
          <a:prstGeom prst="rect">
            <a:avLst/>
          </a:prstGeom>
          <a:noFill/>
          <a:ln>
            <a:noFill/>
          </a:ln>
        </p:spPr>
      </p:pic>
      <p:sp>
        <p:nvSpPr>
          <p:cNvPr id="381" name="Google Shape;381;p10"/>
          <p:cNvSpPr/>
          <p:nvPr/>
        </p:nvSpPr>
        <p:spPr>
          <a:xfrm>
            <a:off x="2985013" y="1138575"/>
            <a:ext cx="2419200" cy="20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0"/>
          <p:cNvSpPr/>
          <p:nvPr/>
        </p:nvSpPr>
        <p:spPr>
          <a:xfrm flipH="1" rot="-5400000">
            <a:off x="5649900" y="3329100"/>
            <a:ext cx="1572600" cy="4560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0"/>
          <p:cNvSpPr txBox="1"/>
          <p:nvPr/>
        </p:nvSpPr>
        <p:spPr>
          <a:xfrm>
            <a:off x="740475" y="2437725"/>
            <a:ext cx="1337700" cy="41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scan_merger</a:t>
            </a:r>
            <a:endParaRPr b="0" i="0" sz="1400" u="none" cap="none" strike="noStrike">
              <a:solidFill>
                <a:srgbClr val="000000"/>
              </a:solidFill>
              <a:latin typeface="Nunito"/>
              <a:ea typeface="Nunito"/>
              <a:cs typeface="Nunito"/>
              <a:sym typeface="Nunito"/>
            </a:endParaRPr>
          </a:p>
        </p:txBody>
      </p:sp>
      <p:sp>
        <p:nvSpPr>
          <p:cNvPr id="384" name="Google Shape;384;p10"/>
          <p:cNvSpPr txBox="1"/>
          <p:nvPr/>
        </p:nvSpPr>
        <p:spPr>
          <a:xfrm>
            <a:off x="6209588" y="2291350"/>
            <a:ext cx="1854000" cy="41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obstacle_extractor</a:t>
            </a:r>
            <a:endParaRPr b="0" i="0" sz="1400" u="none" cap="none" strike="noStrike">
              <a:solidFill>
                <a:srgbClr val="000000"/>
              </a:solidFill>
              <a:latin typeface="Nunito"/>
              <a:ea typeface="Nunito"/>
              <a:cs typeface="Nunito"/>
              <a:sym typeface="Nunito"/>
            </a:endParaRPr>
          </a:p>
        </p:txBody>
      </p:sp>
      <p:sp>
        <p:nvSpPr>
          <p:cNvPr id="385" name="Google Shape;385;p10"/>
          <p:cNvSpPr txBox="1"/>
          <p:nvPr/>
        </p:nvSpPr>
        <p:spPr>
          <a:xfrm>
            <a:off x="3717000" y="2769875"/>
            <a:ext cx="1710000" cy="41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obstacle_tracker</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1"/>
          <p:cNvSpPr txBox="1"/>
          <p:nvPr>
            <p:ph type="title"/>
          </p:nvPr>
        </p:nvSpPr>
        <p:spPr>
          <a:xfrm>
            <a:off x="448525"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Experiments : Simulation Environment</a:t>
            </a:r>
            <a:endParaRPr/>
          </a:p>
        </p:txBody>
      </p:sp>
      <p:pic>
        <p:nvPicPr>
          <p:cNvPr id="391" name="Google Shape;391;p11"/>
          <p:cNvPicPr preferRelativeResize="0"/>
          <p:nvPr/>
        </p:nvPicPr>
        <p:blipFill rotWithShape="1">
          <a:blip r:embed="rId3">
            <a:alphaModFix/>
          </a:blip>
          <a:srcRect b="0" l="0" r="0" t="0"/>
          <a:stretch/>
        </p:blipFill>
        <p:spPr>
          <a:xfrm>
            <a:off x="1044656" y="1318650"/>
            <a:ext cx="3068170" cy="2996575"/>
          </a:xfrm>
          <a:prstGeom prst="rect">
            <a:avLst/>
          </a:prstGeom>
          <a:noFill/>
          <a:ln>
            <a:noFill/>
          </a:ln>
          <a:effectLst>
            <a:outerShdw blurRad="57150" rotWithShape="0" algn="bl" dir="5400000" dist="19050">
              <a:srgbClr val="000000"/>
            </a:outerShdw>
          </a:effectLst>
        </p:spPr>
      </p:pic>
      <p:sp>
        <p:nvSpPr>
          <p:cNvPr id="392" name="Google Shape;392;p11"/>
          <p:cNvSpPr txBox="1"/>
          <p:nvPr/>
        </p:nvSpPr>
        <p:spPr>
          <a:xfrm>
            <a:off x="1374163" y="4340600"/>
            <a:ext cx="2335200" cy="427800"/>
          </a:xfrm>
          <a:prstGeom prst="rect">
            <a:avLst/>
          </a:prstGeom>
          <a:noFill/>
          <a:ln>
            <a:noFill/>
          </a:ln>
          <a:effectLst>
            <a:outerShdw blurRad="57150" rotWithShape="0" algn="bl" dir="5400000" dist="19050">
              <a:srgbClr val="000000">
                <a:alpha val="5098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Hospital Aisles &amp; Rooms</a:t>
            </a:r>
            <a:endParaRPr b="0" i="0" sz="1400" u="none" cap="none" strike="noStrike">
              <a:solidFill>
                <a:srgbClr val="000000"/>
              </a:solidFill>
              <a:latin typeface="Arial"/>
              <a:ea typeface="Arial"/>
              <a:cs typeface="Arial"/>
              <a:sym typeface="Arial"/>
            </a:endParaRPr>
          </a:p>
        </p:txBody>
      </p:sp>
      <p:sp>
        <p:nvSpPr>
          <p:cNvPr id="393" name="Google Shape;393;p11"/>
          <p:cNvSpPr txBox="1"/>
          <p:nvPr/>
        </p:nvSpPr>
        <p:spPr>
          <a:xfrm>
            <a:off x="6043938" y="4389675"/>
            <a:ext cx="1554900" cy="427800"/>
          </a:xfrm>
          <a:prstGeom prst="rect">
            <a:avLst/>
          </a:prstGeom>
          <a:noFill/>
          <a:ln>
            <a:noFill/>
          </a:ln>
          <a:effectLst>
            <a:outerShdw blurRad="57150" rotWithShape="0" algn="bl" dir="5400000" dist="19050">
              <a:srgbClr val="000000">
                <a:alpha val="51764"/>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Hospital Lobby</a:t>
            </a:r>
            <a:endParaRPr b="0" i="0" sz="1400" u="none" cap="none" strike="noStrike">
              <a:solidFill>
                <a:srgbClr val="000000"/>
              </a:solidFill>
              <a:latin typeface="Arial"/>
              <a:ea typeface="Arial"/>
              <a:cs typeface="Arial"/>
              <a:sym typeface="Arial"/>
            </a:endParaRPr>
          </a:p>
        </p:txBody>
      </p:sp>
      <p:pic>
        <p:nvPicPr>
          <p:cNvPr id="394" name="Google Shape;394;p11"/>
          <p:cNvPicPr preferRelativeResize="0"/>
          <p:nvPr/>
        </p:nvPicPr>
        <p:blipFill rotWithShape="1">
          <a:blip r:embed="rId4">
            <a:alphaModFix/>
          </a:blip>
          <a:srcRect b="11229" l="7818" r="5691" t="0"/>
          <a:stretch/>
        </p:blipFill>
        <p:spPr>
          <a:xfrm>
            <a:off x="5186900" y="1318650"/>
            <a:ext cx="3068175" cy="2961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2"/>
          <p:cNvSpPr txBox="1"/>
          <p:nvPr>
            <p:ph type="title"/>
          </p:nvPr>
        </p:nvSpPr>
        <p:spPr>
          <a:xfrm>
            <a:off x="271900" y="58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Experiment Obstacle-extractor: parameter tuning </a:t>
            </a:r>
            <a:endParaRPr sz="2700"/>
          </a:p>
        </p:txBody>
      </p:sp>
      <p:sp>
        <p:nvSpPr>
          <p:cNvPr id="400" name="Google Shape;400;p12"/>
          <p:cNvSpPr txBox="1"/>
          <p:nvPr/>
        </p:nvSpPr>
        <p:spPr>
          <a:xfrm>
            <a:off x="437850" y="591338"/>
            <a:ext cx="6433500" cy="6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Important parameters used for obstacle extractor:</a:t>
            </a:r>
            <a:endParaRPr b="0" i="0" sz="1400" u="none" cap="none" strike="noStrike">
              <a:solidFill>
                <a:srgbClr val="000000"/>
              </a:solidFill>
              <a:latin typeface="Arial"/>
              <a:ea typeface="Arial"/>
              <a:cs typeface="Arial"/>
              <a:sym typeface="Arial"/>
            </a:endParaRPr>
          </a:p>
        </p:txBody>
      </p:sp>
      <p:graphicFrame>
        <p:nvGraphicFramePr>
          <p:cNvPr id="401" name="Google Shape;401;p12"/>
          <p:cNvGraphicFramePr/>
          <p:nvPr/>
        </p:nvGraphicFramePr>
        <p:xfrm>
          <a:off x="437850" y="1238250"/>
          <a:ext cx="3000000" cy="3000000"/>
        </p:xfrm>
        <a:graphic>
          <a:graphicData uri="http://schemas.openxmlformats.org/drawingml/2006/table">
            <a:tbl>
              <a:tblPr>
                <a:noFill/>
                <a:tableStyleId>{0598B1D9-0D0E-4F65-A04F-A495CC9679B6}</a:tableStyleId>
              </a:tblPr>
              <a:tblGrid>
                <a:gridCol w="2413000"/>
                <a:gridCol w="2643900"/>
              </a:tblGrid>
              <a:tr h="445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Parameter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Description </a:t>
                      </a:r>
                      <a:endParaRPr sz="1400" u="none" cap="none" strike="noStrike"/>
                    </a:p>
                  </a:txBody>
                  <a:tcPr marT="91425" marB="91425" marR="91425" marL="91425"/>
                </a:tc>
              </a:tr>
              <a:tr h="4803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24292E"/>
                          </a:solidFill>
                          <a:latin typeface="Courier New"/>
                          <a:ea typeface="Courier New"/>
                          <a:cs typeface="Courier New"/>
                          <a:sym typeface="Courier New"/>
                        </a:rPr>
                        <a:t>Min_group_points (N_min)</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 sz="1000" u="none" cap="none" strike="noStrike">
                          <a:solidFill>
                            <a:srgbClr val="24292E"/>
                          </a:solidFill>
                          <a:latin typeface="Courier New"/>
                          <a:ea typeface="Courier New"/>
                          <a:cs typeface="Courier New"/>
                          <a:sym typeface="Courier New"/>
                        </a:rPr>
                        <a:t>Minimum no.of points to create a group</a:t>
                      </a:r>
                      <a:endParaRPr b="1" sz="1400" u="none" cap="none" strike="noStrike"/>
                    </a:p>
                  </a:txBody>
                  <a:tcPr marT="91425" marB="91425" marR="91425" marL="91425"/>
                </a:tc>
              </a:tr>
              <a:tr h="480325">
                <a:tc>
                  <a:txBody>
                    <a:bodyPr/>
                    <a:lstStyle/>
                    <a:p>
                      <a:pPr indent="0" lvl="0" marL="0" marR="0" rtl="0" algn="l">
                        <a:lnSpc>
                          <a:spcPct val="100000"/>
                        </a:lnSpc>
                        <a:spcBef>
                          <a:spcPts val="0"/>
                        </a:spcBef>
                        <a:spcAft>
                          <a:spcPts val="0"/>
                        </a:spcAft>
                        <a:buClr>
                          <a:schemeClr val="dk1"/>
                        </a:buClr>
                        <a:buSzPts val="1100"/>
                        <a:buFont typeface="Arial"/>
                        <a:buNone/>
                      </a:pPr>
                      <a:r>
                        <a:rPr b="1" lang="en" sz="1000" u="none" cap="none" strike="noStrike">
                          <a:solidFill>
                            <a:srgbClr val="24292E"/>
                          </a:solidFill>
                          <a:latin typeface="Courier New"/>
                          <a:ea typeface="Courier New"/>
                          <a:cs typeface="Courier New"/>
                          <a:sym typeface="Courier New"/>
                        </a:rPr>
                        <a:t>Distance_proportion (d_p)</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 sz="1000" u="none" cap="none" strike="noStrike">
                          <a:solidFill>
                            <a:srgbClr val="24292E"/>
                          </a:solidFill>
                          <a:latin typeface="Courier New"/>
                          <a:ea typeface="Courier New"/>
                          <a:cs typeface="Courier New"/>
                          <a:sym typeface="Courier New"/>
                        </a:rPr>
                        <a:t>Allowable distance between points</a:t>
                      </a:r>
                      <a:endParaRPr b="1" sz="1400" u="none" cap="none" strike="noStrike"/>
                    </a:p>
                  </a:txBody>
                  <a:tcPr marT="91425" marB="91425" marR="91425" marL="91425"/>
                </a:tc>
              </a:tr>
              <a:tr h="480325">
                <a:tc>
                  <a:txBody>
                    <a:bodyPr/>
                    <a:lstStyle/>
                    <a:p>
                      <a:pPr indent="0" lvl="0" marL="0" marR="0" rtl="0" algn="l">
                        <a:lnSpc>
                          <a:spcPct val="100000"/>
                        </a:lnSpc>
                        <a:spcBef>
                          <a:spcPts val="0"/>
                        </a:spcBef>
                        <a:spcAft>
                          <a:spcPts val="0"/>
                        </a:spcAft>
                        <a:buClr>
                          <a:schemeClr val="dk1"/>
                        </a:buClr>
                        <a:buSzPts val="1100"/>
                        <a:buFont typeface="Arial"/>
                        <a:buNone/>
                      </a:pPr>
                      <a:r>
                        <a:rPr b="1" lang="en" sz="1000" u="none" cap="none" strike="noStrike">
                          <a:solidFill>
                            <a:srgbClr val="24292E"/>
                          </a:solidFill>
                          <a:latin typeface="Courier New"/>
                          <a:ea typeface="Courier New"/>
                          <a:cs typeface="Courier New"/>
                          <a:sym typeface="Courier New"/>
                        </a:rPr>
                        <a:t>Max_group_distance (d_group)</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 sz="1000" u="none" cap="none" strike="noStrike">
                          <a:solidFill>
                            <a:srgbClr val="24292E"/>
                          </a:solidFill>
                          <a:latin typeface="Courier New"/>
                          <a:ea typeface="Courier New"/>
                          <a:cs typeface="Courier New"/>
                          <a:sym typeface="Courier New"/>
                        </a:rPr>
                        <a:t>Create group points d &gt; d_group</a:t>
                      </a:r>
                      <a:endParaRPr b="1" sz="1400" u="none" cap="none" strike="noStrike"/>
                    </a:p>
                  </a:txBody>
                  <a:tcPr marT="91425" marB="91425" marR="91425" marL="91425"/>
                </a:tc>
              </a:tr>
              <a:tr h="39025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24292E"/>
                          </a:solidFill>
                          <a:latin typeface="Courier New"/>
                          <a:ea typeface="Courier New"/>
                          <a:cs typeface="Courier New"/>
                          <a:sym typeface="Courier New"/>
                        </a:rPr>
                        <a:t>Radius_enlargement (r_merge)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 sz="1000" u="none" cap="none" strike="noStrike">
                          <a:solidFill>
                            <a:srgbClr val="24292E"/>
                          </a:solidFill>
                          <a:latin typeface="Courier New"/>
                          <a:ea typeface="Courier New"/>
                          <a:cs typeface="Courier New"/>
                          <a:sym typeface="Courier New"/>
                        </a:rPr>
                        <a:t>Enlarge radius</a:t>
                      </a:r>
                      <a:endParaRPr b="1" sz="1400" u="none" cap="none" strike="noStrike"/>
                    </a:p>
                  </a:txBody>
                  <a:tcPr marT="91425" marB="91425" marR="91425" marL="91425"/>
                </a:tc>
              </a:tr>
              <a:tr h="3752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24292E"/>
                          </a:solidFill>
                          <a:latin typeface="Courier New"/>
                          <a:ea typeface="Courier New"/>
                          <a:cs typeface="Courier New"/>
                          <a:sym typeface="Courier New"/>
                        </a:rPr>
                        <a:t>Max_circle_radius (r_max)</a:t>
                      </a:r>
                      <a:endParaRPr b="1" sz="1000" u="none" cap="none" strike="noStrike">
                        <a:solidFill>
                          <a:srgbClr val="24292E"/>
                        </a:solidFill>
                        <a:latin typeface="Courier New"/>
                        <a:ea typeface="Courier New"/>
                        <a:cs typeface="Courier New"/>
                        <a:sym typeface="Courier New"/>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 sz="1000" u="none" cap="none" strike="noStrike">
                          <a:solidFill>
                            <a:srgbClr val="24292E"/>
                          </a:solidFill>
                          <a:latin typeface="Courier New"/>
                          <a:ea typeface="Courier New"/>
                          <a:cs typeface="Courier New"/>
                          <a:sym typeface="Courier New"/>
                        </a:rPr>
                        <a:t>Discard obstacle radius &gt; r_max</a:t>
                      </a:r>
                      <a:endParaRPr b="1" sz="1400" u="none" cap="none" strike="noStrike"/>
                    </a:p>
                  </a:txBody>
                  <a:tcPr marT="91425" marB="91425" marR="91425" marL="91425"/>
                </a:tc>
              </a:tr>
            </a:tbl>
          </a:graphicData>
        </a:graphic>
      </p:graphicFrame>
      <p:sp>
        <p:nvSpPr>
          <p:cNvPr id="402" name="Google Shape;402;p12"/>
          <p:cNvSpPr/>
          <p:nvPr/>
        </p:nvSpPr>
        <p:spPr>
          <a:xfrm>
            <a:off x="6632400" y="841738"/>
            <a:ext cx="1815300" cy="52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Grouping</a:t>
            </a:r>
            <a:endParaRPr b="0" i="0" sz="1400" u="none" cap="none" strike="noStrike">
              <a:solidFill>
                <a:srgbClr val="000000"/>
              </a:solidFill>
              <a:latin typeface="Arial"/>
              <a:ea typeface="Arial"/>
              <a:cs typeface="Arial"/>
              <a:sym typeface="Arial"/>
            </a:endParaRPr>
          </a:p>
        </p:txBody>
      </p:sp>
      <p:sp>
        <p:nvSpPr>
          <p:cNvPr id="403" name="Google Shape;403;p12"/>
          <p:cNvSpPr/>
          <p:nvPr/>
        </p:nvSpPr>
        <p:spPr>
          <a:xfrm>
            <a:off x="6632400" y="1644338"/>
            <a:ext cx="1815300" cy="52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Splitting</a:t>
            </a:r>
            <a:endParaRPr b="0" i="0" sz="1400" u="none" cap="none" strike="noStrike">
              <a:solidFill>
                <a:srgbClr val="000000"/>
              </a:solidFill>
              <a:latin typeface="Arial"/>
              <a:ea typeface="Arial"/>
              <a:cs typeface="Arial"/>
              <a:sym typeface="Arial"/>
            </a:endParaRPr>
          </a:p>
        </p:txBody>
      </p:sp>
      <p:sp>
        <p:nvSpPr>
          <p:cNvPr id="404" name="Google Shape;404;p12"/>
          <p:cNvSpPr/>
          <p:nvPr/>
        </p:nvSpPr>
        <p:spPr>
          <a:xfrm>
            <a:off x="6632400" y="2446913"/>
            <a:ext cx="1815300" cy="52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Line segmentation</a:t>
            </a:r>
            <a:endParaRPr b="0" i="0" sz="1400" u="none" cap="none" strike="noStrike">
              <a:solidFill>
                <a:srgbClr val="000000"/>
              </a:solidFill>
              <a:latin typeface="Arial"/>
              <a:ea typeface="Arial"/>
              <a:cs typeface="Arial"/>
              <a:sym typeface="Arial"/>
            </a:endParaRPr>
          </a:p>
        </p:txBody>
      </p:sp>
      <p:sp>
        <p:nvSpPr>
          <p:cNvPr id="405" name="Google Shape;405;p12"/>
          <p:cNvSpPr/>
          <p:nvPr/>
        </p:nvSpPr>
        <p:spPr>
          <a:xfrm>
            <a:off x="6649050" y="3318488"/>
            <a:ext cx="1815300" cy="52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Extract Obstacles</a:t>
            </a:r>
            <a:endParaRPr b="0" i="0" sz="1400" u="none" cap="none" strike="noStrike">
              <a:solidFill>
                <a:srgbClr val="000000"/>
              </a:solidFill>
              <a:latin typeface="Arial"/>
              <a:ea typeface="Arial"/>
              <a:cs typeface="Arial"/>
              <a:sym typeface="Arial"/>
            </a:endParaRPr>
          </a:p>
        </p:txBody>
      </p:sp>
      <p:sp>
        <p:nvSpPr>
          <p:cNvPr id="406" name="Google Shape;406;p12"/>
          <p:cNvSpPr/>
          <p:nvPr/>
        </p:nvSpPr>
        <p:spPr>
          <a:xfrm>
            <a:off x="6665600" y="4157000"/>
            <a:ext cx="1815300" cy="52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Merge Obstacles</a:t>
            </a:r>
            <a:endParaRPr b="0" i="0" sz="1400" u="none" cap="none" strike="noStrike">
              <a:solidFill>
                <a:srgbClr val="000000"/>
              </a:solidFill>
              <a:latin typeface="Arial"/>
              <a:ea typeface="Arial"/>
              <a:cs typeface="Arial"/>
              <a:sym typeface="Arial"/>
            </a:endParaRPr>
          </a:p>
        </p:txBody>
      </p:sp>
      <p:cxnSp>
        <p:nvCxnSpPr>
          <p:cNvPr id="407" name="Google Shape;407;p12"/>
          <p:cNvCxnSpPr>
            <a:stCxn id="402" idx="2"/>
            <a:endCxn id="403" idx="0"/>
          </p:cNvCxnSpPr>
          <p:nvPr/>
        </p:nvCxnSpPr>
        <p:spPr>
          <a:xfrm>
            <a:off x="7540050" y="1367338"/>
            <a:ext cx="0" cy="276900"/>
          </a:xfrm>
          <a:prstGeom prst="straightConnector1">
            <a:avLst/>
          </a:prstGeom>
          <a:noFill/>
          <a:ln cap="flat" cmpd="sng" w="9525">
            <a:solidFill>
              <a:schemeClr val="dk2"/>
            </a:solidFill>
            <a:prstDash val="solid"/>
            <a:round/>
            <a:headEnd len="sm" w="sm" type="none"/>
            <a:tailEnd len="med" w="med" type="triangle"/>
          </a:ln>
        </p:spPr>
      </p:cxnSp>
      <p:cxnSp>
        <p:nvCxnSpPr>
          <p:cNvPr id="408" name="Google Shape;408;p12"/>
          <p:cNvCxnSpPr>
            <a:stCxn id="403" idx="2"/>
            <a:endCxn id="404" idx="0"/>
          </p:cNvCxnSpPr>
          <p:nvPr/>
        </p:nvCxnSpPr>
        <p:spPr>
          <a:xfrm>
            <a:off x="7540050" y="2169938"/>
            <a:ext cx="0" cy="276900"/>
          </a:xfrm>
          <a:prstGeom prst="straightConnector1">
            <a:avLst/>
          </a:prstGeom>
          <a:noFill/>
          <a:ln cap="flat" cmpd="sng" w="9525">
            <a:solidFill>
              <a:schemeClr val="dk2"/>
            </a:solidFill>
            <a:prstDash val="solid"/>
            <a:round/>
            <a:headEnd len="sm" w="sm" type="none"/>
            <a:tailEnd len="med" w="med" type="triangle"/>
          </a:ln>
        </p:spPr>
      </p:cxnSp>
      <p:cxnSp>
        <p:nvCxnSpPr>
          <p:cNvPr id="409" name="Google Shape;409;p12"/>
          <p:cNvCxnSpPr>
            <a:stCxn id="404" idx="2"/>
            <a:endCxn id="405" idx="0"/>
          </p:cNvCxnSpPr>
          <p:nvPr/>
        </p:nvCxnSpPr>
        <p:spPr>
          <a:xfrm>
            <a:off x="7540050" y="2972513"/>
            <a:ext cx="16800" cy="345900"/>
          </a:xfrm>
          <a:prstGeom prst="straightConnector1">
            <a:avLst/>
          </a:prstGeom>
          <a:noFill/>
          <a:ln cap="flat" cmpd="sng" w="9525">
            <a:solidFill>
              <a:schemeClr val="dk2"/>
            </a:solidFill>
            <a:prstDash val="solid"/>
            <a:round/>
            <a:headEnd len="sm" w="sm" type="none"/>
            <a:tailEnd len="med" w="med" type="triangle"/>
          </a:ln>
        </p:spPr>
      </p:cxnSp>
      <p:cxnSp>
        <p:nvCxnSpPr>
          <p:cNvPr id="410" name="Google Shape;410;p12"/>
          <p:cNvCxnSpPr>
            <a:stCxn id="405" idx="2"/>
            <a:endCxn id="406" idx="0"/>
          </p:cNvCxnSpPr>
          <p:nvPr/>
        </p:nvCxnSpPr>
        <p:spPr>
          <a:xfrm>
            <a:off x="7556700" y="3844088"/>
            <a:ext cx="16500" cy="3129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13"/>
          <p:cNvPicPr preferRelativeResize="0"/>
          <p:nvPr/>
        </p:nvPicPr>
        <p:blipFill rotWithShape="1">
          <a:blip r:embed="rId3">
            <a:alphaModFix/>
          </a:blip>
          <a:srcRect b="0" l="0" r="0" t="0"/>
          <a:stretch/>
        </p:blipFill>
        <p:spPr>
          <a:xfrm>
            <a:off x="4761300" y="724550"/>
            <a:ext cx="4020825" cy="2452500"/>
          </a:xfrm>
          <a:prstGeom prst="rect">
            <a:avLst/>
          </a:prstGeom>
          <a:noFill/>
          <a:ln>
            <a:noFill/>
          </a:ln>
        </p:spPr>
      </p:pic>
      <p:pic>
        <p:nvPicPr>
          <p:cNvPr id="416" name="Google Shape;416;p13"/>
          <p:cNvPicPr preferRelativeResize="0"/>
          <p:nvPr/>
        </p:nvPicPr>
        <p:blipFill rotWithShape="1">
          <a:blip r:embed="rId4">
            <a:alphaModFix/>
          </a:blip>
          <a:srcRect b="0" l="0" r="0" t="0"/>
          <a:stretch/>
        </p:blipFill>
        <p:spPr>
          <a:xfrm>
            <a:off x="143325" y="761670"/>
            <a:ext cx="4428675" cy="2494818"/>
          </a:xfrm>
          <a:prstGeom prst="rect">
            <a:avLst/>
          </a:prstGeom>
          <a:noFill/>
          <a:ln>
            <a:noFill/>
          </a:ln>
        </p:spPr>
      </p:pic>
      <p:sp>
        <p:nvSpPr>
          <p:cNvPr id="417" name="Google Shape;417;p13"/>
          <p:cNvSpPr txBox="1"/>
          <p:nvPr>
            <p:ph type="title"/>
          </p:nvPr>
        </p:nvSpPr>
        <p:spPr>
          <a:xfrm>
            <a:off x="125425" y="65150"/>
            <a:ext cx="6960900" cy="65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Experiments: Initial results &amp; Failures</a:t>
            </a:r>
            <a:endParaRPr/>
          </a:p>
          <a:p>
            <a:pPr indent="0" lvl="0" marL="0" rtl="0" algn="l">
              <a:lnSpc>
                <a:spcPct val="100000"/>
              </a:lnSpc>
              <a:spcBef>
                <a:spcPts val="0"/>
              </a:spcBef>
              <a:spcAft>
                <a:spcPts val="0"/>
              </a:spcAft>
              <a:buSzPts val="2800"/>
              <a:buNone/>
            </a:pPr>
            <a:r>
              <a:t/>
            </a:r>
            <a:endParaRPr/>
          </a:p>
        </p:txBody>
      </p:sp>
      <p:sp>
        <p:nvSpPr>
          <p:cNvPr id="418" name="Google Shape;418;p13"/>
          <p:cNvSpPr txBox="1"/>
          <p:nvPr/>
        </p:nvSpPr>
        <p:spPr>
          <a:xfrm>
            <a:off x="326450" y="3574975"/>
            <a:ext cx="6388500" cy="1377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Unable to group the small pcl.</a:t>
            </a:r>
            <a:endParaRPr b="0" i="0" sz="1400" u="none" cap="none" strike="noStrike">
              <a:solidFill>
                <a:srgbClr val="000000"/>
              </a:solidFill>
              <a:latin typeface="Nunito"/>
              <a:ea typeface="Nunito"/>
              <a:cs typeface="Nunito"/>
              <a:sym typeface="Nunito"/>
            </a:endParaRPr>
          </a:p>
          <a:p>
            <a:pPr indent="-317500" lvl="0" marL="457200" marR="0" rtl="0" algn="l">
              <a:lnSpc>
                <a:spcPct val="100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Unnecessary obstacles formed on wall.</a:t>
            </a:r>
            <a:endParaRPr b="0" i="0" sz="1400" u="none" cap="none" strike="noStrike">
              <a:solidFill>
                <a:srgbClr val="000000"/>
              </a:solidFill>
              <a:latin typeface="Nunito"/>
              <a:ea typeface="Nunito"/>
              <a:cs typeface="Nunito"/>
              <a:sym typeface="Nunito"/>
            </a:endParaRPr>
          </a:p>
          <a:p>
            <a:pPr indent="-317500" lvl="0" marL="457200" marR="0" rtl="0" algn="l">
              <a:lnSpc>
                <a:spcPct val="100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Cannot detect all obstacles sizes robustly.</a:t>
            </a:r>
            <a:endParaRPr b="0" i="0" sz="1400" u="none" cap="none" strike="noStrike">
              <a:solidFill>
                <a:srgbClr val="000000"/>
              </a:solidFill>
              <a:latin typeface="Nunito"/>
              <a:ea typeface="Nunito"/>
              <a:cs typeface="Nunito"/>
              <a:sym typeface="Nunito"/>
            </a:endParaRPr>
          </a:p>
          <a:p>
            <a:pPr indent="-317500" lvl="0" marL="457200" marR="0" rtl="0" algn="l">
              <a:lnSpc>
                <a:spcPct val="100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No proper tracking.</a:t>
            </a:r>
            <a:endParaRPr b="0" i="0" sz="1400" u="none" cap="none" strike="noStrike">
              <a:solidFill>
                <a:srgbClr val="000000"/>
              </a:solidFill>
              <a:latin typeface="Nunito"/>
              <a:ea typeface="Nunito"/>
              <a:cs typeface="Nunito"/>
              <a:sym typeface="Nunito"/>
            </a:endParaRPr>
          </a:p>
          <a:p>
            <a:pPr indent="-317500" lvl="0" marL="457200" marR="0" rtl="0" algn="l">
              <a:lnSpc>
                <a:spcPct val="100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Discarding obstacles which are off limits from local distance to robot.</a:t>
            </a:r>
            <a:endParaRPr b="0" i="0" sz="1400" u="none" cap="none" strike="noStrike">
              <a:solidFill>
                <a:srgbClr val="000000"/>
              </a:solidFill>
              <a:latin typeface="Nunito"/>
              <a:ea typeface="Nunito"/>
              <a:cs typeface="Nunito"/>
              <a:sym typeface="Nunito"/>
            </a:endParaRPr>
          </a:p>
          <a:p>
            <a:pPr indent="-317500" lvl="0" marL="457200" marR="0" rtl="0" algn="l">
              <a:lnSpc>
                <a:spcPct val="100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Transformations of obstacle positions are not accurate.</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4"/>
          <p:cNvSpPr txBox="1"/>
          <p:nvPr>
            <p:ph type="title"/>
          </p:nvPr>
        </p:nvSpPr>
        <p:spPr>
          <a:xfrm>
            <a:off x="311700" y="150425"/>
            <a:ext cx="886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t>Experiment Obstacle-tracker: Human &amp; obstacle detection </a:t>
            </a:r>
            <a:endParaRPr sz="2400"/>
          </a:p>
          <a:p>
            <a:pPr indent="0" lvl="0" marL="0" rtl="0" algn="l">
              <a:lnSpc>
                <a:spcPct val="100000"/>
              </a:lnSpc>
              <a:spcBef>
                <a:spcPts val="0"/>
              </a:spcBef>
              <a:spcAft>
                <a:spcPts val="0"/>
              </a:spcAft>
              <a:buSzPts val="2800"/>
              <a:buNone/>
            </a:pPr>
            <a:r>
              <a:t/>
            </a:r>
            <a:endParaRPr sz="2400"/>
          </a:p>
        </p:txBody>
      </p:sp>
      <p:sp>
        <p:nvSpPr>
          <p:cNvPr id="424" name="Google Shape;424;p14"/>
          <p:cNvSpPr txBox="1"/>
          <p:nvPr>
            <p:ph idx="1" type="body"/>
          </p:nvPr>
        </p:nvSpPr>
        <p:spPr>
          <a:xfrm>
            <a:off x="311700" y="770275"/>
            <a:ext cx="4003800" cy="39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HIghLights:</a:t>
            </a:r>
            <a:endParaRPr/>
          </a:p>
          <a:p>
            <a:pPr indent="-311150" lvl="0" marL="457200" rtl="0" algn="l">
              <a:lnSpc>
                <a:spcPct val="115000"/>
              </a:lnSpc>
              <a:spcBef>
                <a:spcPts val="1600"/>
              </a:spcBef>
              <a:spcAft>
                <a:spcPts val="0"/>
              </a:spcAft>
              <a:buSzPts val="1300"/>
              <a:buChar char="●"/>
            </a:pPr>
            <a:r>
              <a:rPr lang="en"/>
              <a:t>Max distance to detect moving human: 6m</a:t>
            </a:r>
            <a:endParaRPr/>
          </a:p>
          <a:p>
            <a:pPr indent="-311150" lvl="0" marL="457200" rtl="0" algn="l">
              <a:lnSpc>
                <a:spcPct val="115000"/>
              </a:lnSpc>
              <a:spcBef>
                <a:spcPts val="0"/>
              </a:spcBef>
              <a:spcAft>
                <a:spcPts val="0"/>
              </a:spcAft>
              <a:buSzPts val="1300"/>
              <a:buChar char="●"/>
            </a:pPr>
            <a:r>
              <a:rPr lang="en"/>
              <a:t>Max robot rotation rate:   0.7 m/s</a:t>
            </a:r>
            <a:endParaRPr/>
          </a:p>
          <a:p>
            <a:pPr indent="-311150" lvl="0" marL="457200" rtl="0" algn="l">
              <a:lnSpc>
                <a:spcPct val="115000"/>
              </a:lnSpc>
              <a:spcBef>
                <a:spcPts val="0"/>
              </a:spcBef>
              <a:spcAft>
                <a:spcPts val="0"/>
              </a:spcAft>
              <a:buSzPts val="1300"/>
              <a:buChar char="●"/>
            </a:pPr>
            <a:r>
              <a:rPr lang="en"/>
              <a:t>Laser scan range:            15m  </a:t>
            </a:r>
            <a:endParaRPr/>
          </a:p>
          <a:p>
            <a:pPr indent="0" lvl="0" marL="0" rtl="0" algn="l">
              <a:lnSpc>
                <a:spcPct val="115000"/>
              </a:lnSpc>
              <a:spcBef>
                <a:spcPts val="1600"/>
              </a:spcBef>
              <a:spcAft>
                <a:spcPts val="0"/>
              </a:spcAft>
              <a:buSzPts val="1300"/>
              <a:buNone/>
            </a:pPr>
            <a:r>
              <a:rPr lang="en"/>
              <a:t>Parameters:</a:t>
            </a:r>
            <a:endParaRPr/>
          </a:p>
          <a:p>
            <a:pPr indent="0" lvl="0" marL="45720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pic>
        <p:nvPicPr>
          <p:cNvPr id="425" name="Google Shape;425;p14"/>
          <p:cNvPicPr preferRelativeResize="0"/>
          <p:nvPr/>
        </p:nvPicPr>
        <p:blipFill rotWithShape="1">
          <a:blip r:embed="rId3">
            <a:alphaModFix/>
          </a:blip>
          <a:srcRect b="0" l="0" r="0" t="0"/>
          <a:stretch/>
        </p:blipFill>
        <p:spPr>
          <a:xfrm>
            <a:off x="4386650" y="1545890"/>
            <a:ext cx="4504775" cy="2537685"/>
          </a:xfrm>
          <a:prstGeom prst="rect">
            <a:avLst/>
          </a:prstGeom>
          <a:noFill/>
          <a:ln>
            <a:noFill/>
          </a:ln>
        </p:spPr>
      </p:pic>
      <p:graphicFrame>
        <p:nvGraphicFramePr>
          <p:cNvPr id="426" name="Google Shape;426;p14"/>
          <p:cNvGraphicFramePr/>
          <p:nvPr/>
        </p:nvGraphicFramePr>
        <p:xfrm>
          <a:off x="737500" y="2625550"/>
          <a:ext cx="3000000" cy="3000000"/>
        </p:xfrm>
        <a:graphic>
          <a:graphicData uri="http://schemas.openxmlformats.org/drawingml/2006/table">
            <a:tbl>
              <a:tblPr>
                <a:noFill/>
                <a:tableStyleId>{0598B1D9-0D0E-4F65-A04F-A495CC9679B6}</a:tableStyleId>
              </a:tblPr>
              <a:tblGrid>
                <a:gridCol w="1030675"/>
                <a:gridCol w="876775"/>
                <a:gridCol w="948475"/>
              </a:tblGrid>
              <a:tr h="330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Parameter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Value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Action</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N_min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Decrease</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d_p</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0.09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Increase</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d_group</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Decrease</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r_merge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Increase</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r_max</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Increase</a:t>
                      </a:r>
                      <a:endParaRPr sz="1400" u="none" cap="none" strike="noStrike"/>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Experiments : ORCA - General Cases</a:t>
            </a:r>
            <a:endParaRPr/>
          </a:p>
        </p:txBody>
      </p:sp>
      <p:sp>
        <p:nvSpPr>
          <p:cNvPr id="432" name="Google Shape;432;p15"/>
          <p:cNvSpPr txBox="1"/>
          <p:nvPr>
            <p:ph idx="1" type="body"/>
          </p:nvPr>
        </p:nvSpPr>
        <p:spPr>
          <a:xfrm>
            <a:off x="196950" y="1525525"/>
            <a:ext cx="3369600" cy="3495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Arial"/>
              <a:buChar char="●"/>
            </a:pPr>
            <a:r>
              <a:rPr lang="en"/>
              <a:t>Successful ORCA trials in hospital lobby in static-world</a:t>
            </a:r>
            <a:endParaRPr/>
          </a:p>
          <a:p>
            <a:pPr indent="-317500" lvl="0" marL="457200" rtl="0" algn="l">
              <a:lnSpc>
                <a:spcPct val="150000"/>
              </a:lnSpc>
              <a:spcBef>
                <a:spcPts val="0"/>
              </a:spcBef>
              <a:spcAft>
                <a:spcPts val="0"/>
              </a:spcAft>
              <a:buClr>
                <a:srgbClr val="000000"/>
              </a:buClr>
              <a:buSzPts val="1400"/>
              <a:buFont typeface="Arial"/>
              <a:buChar char="●"/>
            </a:pPr>
            <a:r>
              <a:rPr lang="en"/>
              <a:t>This has been tried for trying to navigate the robot from different start and goal positions</a:t>
            </a:r>
            <a:endParaRPr/>
          </a:p>
          <a:p>
            <a:pPr indent="-317500" lvl="0" marL="457200" rtl="0" algn="l">
              <a:lnSpc>
                <a:spcPct val="150000"/>
              </a:lnSpc>
              <a:spcBef>
                <a:spcPts val="0"/>
              </a:spcBef>
              <a:spcAft>
                <a:spcPts val="0"/>
              </a:spcAft>
              <a:buClr>
                <a:srgbClr val="000000"/>
              </a:buClr>
              <a:buSzPts val="1400"/>
              <a:buFont typeface="Arial"/>
              <a:buChar char="●"/>
            </a:pPr>
            <a:r>
              <a:rPr lang="en"/>
              <a:t>Each time the robot navigates without collision.</a:t>
            </a:r>
            <a:endParaRPr/>
          </a:p>
          <a:p>
            <a:pPr indent="-317500" lvl="0" marL="457200" rtl="0" algn="l">
              <a:lnSpc>
                <a:spcPct val="150000"/>
              </a:lnSpc>
              <a:spcBef>
                <a:spcPts val="0"/>
              </a:spcBef>
              <a:spcAft>
                <a:spcPts val="0"/>
              </a:spcAft>
              <a:buClr>
                <a:srgbClr val="000000"/>
              </a:buClr>
              <a:buSzPts val="1400"/>
              <a:buFont typeface="Arial"/>
              <a:buChar char="●"/>
            </a:pPr>
            <a:r>
              <a:rPr lang="en"/>
              <a:t>However, there is a special case of robot approaching obstacles head-on which needs consideration</a:t>
            </a:r>
            <a:endParaRPr/>
          </a:p>
          <a:p>
            <a:pPr indent="0" lvl="0" marL="0" rtl="0" algn="l">
              <a:lnSpc>
                <a:spcPct val="115000"/>
              </a:lnSpc>
              <a:spcBef>
                <a:spcPts val="0"/>
              </a:spcBef>
              <a:spcAft>
                <a:spcPts val="1600"/>
              </a:spcAft>
              <a:buSzPts val="1300"/>
              <a:buNone/>
            </a:pPr>
            <a:r>
              <a:t/>
            </a:r>
            <a:endParaRPr/>
          </a:p>
        </p:txBody>
      </p:sp>
      <p:pic>
        <p:nvPicPr>
          <p:cNvPr id="433" name="Google Shape;433;p15"/>
          <p:cNvPicPr preferRelativeResize="0"/>
          <p:nvPr/>
        </p:nvPicPr>
        <p:blipFill rotWithShape="1">
          <a:blip r:embed="rId3">
            <a:alphaModFix/>
          </a:blip>
          <a:srcRect b="0" l="0" r="0" t="0"/>
          <a:stretch/>
        </p:blipFill>
        <p:spPr>
          <a:xfrm>
            <a:off x="3616025" y="1880450"/>
            <a:ext cx="5419025" cy="2619200"/>
          </a:xfrm>
          <a:prstGeom prst="rect">
            <a:avLst/>
          </a:prstGeom>
          <a:noFill/>
          <a:ln>
            <a:noFill/>
          </a:ln>
        </p:spPr>
      </p:pic>
      <p:sp>
        <p:nvSpPr>
          <p:cNvPr id="434" name="Google Shape;434;p15"/>
          <p:cNvSpPr/>
          <p:nvPr/>
        </p:nvSpPr>
        <p:spPr>
          <a:xfrm>
            <a:off x="4797300" y="2253825"/>
            <a:ext cx="134100" cy="141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5"/>
          <p:cNvSpPr/>
          <p:nvPr/>
        </p:nvSpPr>
        <p:spPr>
          <a:xfrm flipH="1">
            <a:off x="4605100" y="3911125"/>
            <a:ext cx="134100" cy="1413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Experiments : ORCA - Special Cases</a:t>
            </a:r>
            <a:endParaRPr/>
          </a:p>
        </p:txBody>
      </p:sp>
      <p:sp>
        <p:nvSpPr>
          <p:cNvPr id="441" name="Google Shape;441;p16"/>
          <p:cNvSpPr txBox="1"/>
          <p:nvPr>
            <p:ph idx="1" type="body"/>
          </p:nvPr>
        </p:nvSpPr>
        <p:spPr>
          <a:xfrm>
            <a:off x="196950" y="1525525"/>
            <a:ext cx="3333300" cy="34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a:p>
            <a:pPr indent="-317500" lvl="0" marL="457200" rtl="0" algn="l">
              <a:lnSpc>
                <a:spcPct val="150000"/>
              </a:lnSpc>
              <a:spcBef>
                <a:spcPts val="0"/>
              </a:spcBef>
              <a:spcAft>
                <a:spcPts val="0"/>
              </a:spcAft>
              <a:buClr>
                <a:srgbClr val="000000"/>
              </a:buClr>
              <a:buSzPts val="1400"/>
              <a:buFont typeface="Arial"/>
              <a:buChar char="●"/>
            </a:pPr>
            <a:r>
              <a:rPr lang="en"/>
              <a:t>The scenario of robot approaching the obstacle head-on is a critical case</a:t>
            </a:r>
            <a:endParaRPr/>
          </a:p>
          <a:p>
            <a:pPr indent="-317500" lvl="0" marL="457200" rtl="0" algn="l">
              <a:lnSpc>
                <a:spcPct val="150000"/>
              </a:lnSpc>
              <a:spcBef>
                <a:spcPts val="0"/>
              </a:spcBef>
              <a:spcAft>
                <a:spcPts val="0"/>
              </a:spcAft>
              <a:buClr>
                <a:srgbClr val="000000"/>
              </a:buClr>
              <a:buSzPts val="1400"/>
              <a:buFont typeface="Arial"/>
              <a:buChar char="●"/>
            </a:pPr>
            <a:r>
              <a:rPr lang="en"/>
              <a:t>Fine-tuned ORCA hyper-parameters</a:t>
            </a:r>
            <a:endParaRPr/>
          </a:p>
          <a:p>
            <a:pPr indent="-317500" lvl="1" marL="914400" rtl="0" algn="l">
              <a:lnSpc>
                <a:spcPct val="115000"/>
              </a:lnSpc>
              <a:spcBef>
                <a:spcPts val="0"/>
              </a:spcBef>
              <a:spcAft>
                <a:spcPts val="0"/>
              </a:spcAft>
              <a:buClr>
                <a:srgbClr val="000000"/>
              </a:buClr>
              <a:buSzPts val="1400"/>
              <a:buFont typeface="Arial"/>
              <a:buChar char="○"/>
            </a:pPr>
            <a:r>
              <a:rPr lang="en"/>
              <a:t>Robot Laser Scan range</a:t>
            </a:r>
            <a:endParaRPr/>
          </a:p>
          <a:p>
            <a:pPr indent="-317500" lvl="1" marL="914400" rtl="0" algn="l">
              <a:lnSpc>
                <a:spcPct val="115000"/>
              </a:lnSpc>
              <a:spcBef>
                <a:spcPts val="0"/>
              </a:spcBef>
              <a:spcAft>
                <a:spcPts val="0"/>
              </a:spcAft>
              <a:buClr>
                <a:srgbClr val="000000"/>
              </a:buClr>
              <a:buSzPts val="1400"/>
              <a:buFont typeface="Arial"/>
              <a:buChar char="○"/>
            </a:pPr>
            <a:r>
              <a:rPr lang="en"/>
              <a:t>Time-horizon to obstacles </a:t>
            </a:r>
            <a:r>
              <a:rPr lang="en">
                <a:solidFill>
                  <a:srgbClr val="FF0000"/>
                </a:solidFill>
              </a:rPr>
              <a:t>*</a:t>
            </a:r>
            <a:endParaRPr>
              <a:solidFill>
                <a:srgbClr val="FF0000"/>
              </a:solidFill>
            </a:endParaRPr>
          </a:p>
          <a:p>
            <a:pPr indent="-317500" lvl="1" marL="914400" rtl="0" algn="l">
              <a:lnSpc>
                <a:spcPct val="115000"/>
              </a:lnSpc>
              <a:spcBef>
                <a:spcPts val="0"/>
              </a:spcBef>
              <a:spcAft>
                <a:spcPts val="0"/>
              </a:spcAft>
              <a:buClr>
                <a:srgbClr val="000000"/>
              </a:buClr>
              <a:buSzPts val="1400"/>
              <a:buFont typeface="Arial"/>
              <a:buChar char="○"/>
            </a:pPr>
            <a:r>
              <a:rPr lang="en"/>
              <a:t>Preferred Velocity </a:t>
            </a:r>
            <a:r>
              <a:rPr lang="en">
                <a:solidFill>
                  <a:srgbClr val="FF0000"/>
                </a:solidFill>
              </a:rPr>
              <a:t>**</a:t>
            </a:r>
            <a:endParaRPr>
              <a:solidFill>
                <a:srgbClr val="FF0000"/>
              </a:solidFill>
            </a:endParaRPr>
          </a:p>
          <a:p>
            <a:pPr indent="-317500" lvl="0" marL="457200" rtl="0" algn="l">
              <a:lnSpc>
                <a:spcPct val="150000"/>
              </a:lnSpc>
              <a:spcBef>
                <a:spcPts val="0"/>
              </a:spcBef>
              <a:spcAft>
                <a:spcPts val="0"/>
              </a:spcAft>
              <a:buClr>
                <a:srgbClr val="000000"/>
              </a:buClr>
              <a:buSzPts val="1400"/>
              <a:buFont typeface="Arial"/>
              <a:buChar char="●"/>
            </a:pPr>
            <a:r>
              <a:rPr lang="en"/>
              <a:t>Metrics:</a:t>
            </a:r>
            <a:endParaRPr/>
          </a:p>
          <a:p>
            <a:pPr indent="-317500" lvl="1" marL="914400" rtl="0" algn="l">
              <a:lnSpc>
                <a:spcPct val="115000"/>
              </a:lnSpc>
              <a:spcBef>
                <a:spcPts val="0"/>
              </a:spcBef>
              <a:spcAft>
                <a:spcPts val="0"/>
              </a:spcAft>
              <a:buClr>
                <a:srgbClr val="000000"/>
              </a:buClr>
              <a:buSzPts val="1400"/>
              <a:buFont typeface="Arial"/>
              <a:buChar char="○"/>
            </a:pPr>
            <a:r>
              <a:rPr lang="en"/>
              <a:t>Success Rate (%)</a:t>
            </a:r>
            <a:endParaRPr/>
          </a:p>
          <a:p>
            <a:pPr indent="-317500" lvl="1" marL="914400" rtl="0" algn="l">
              <a:lnSpc>
                <a:spcPct val="115000"/>
              </a:lnSpc>
              <a:spcBef>
                <a:spcPts val="0"/>
              </a:spcBef>
              <a:spcAft>
                <a:spcPts val="0"/>
              </a:spcAft>
              <a:buClr>
                <a:srgbClr val="000000"/>
              </a:buClr>
              <a:buSzPts val="1400"/>
              <a:buFont typeface="Arial"/>
              <a:buChar char="○"/>
            </a:pPr>
            <a:r>
              <a:rPr lang="en"/>
              <a:t>Avg. Min Clearance (m)</a:t>
            </a:r>
            <a:endParaRPr/>
          </a:p>
          <a:p>
            <a:pPr indent="-317500" lvl="1" marL="914400" rtl="0" algn="l">
              <a:lnSpc>
                <a:spcPct val="115000"/>
              </a:lnSpc>
              <a:spcBef>
                <a:spcPts val="0"/>
              </a:spcBef>
              <a:spcAft>
                <a:spcPts val="0"/>
              </a:spcAft>
              <a:buClr>
                <a:srgbClr val="000000"/>
              </a:buClr>
              <a:buSzPts val="1400"/>
              <a:buFont typeface="Arial"/>
              <a:buChar char="○"/>
            </a:pPr>
            <a:r>
              <a:rPr lang="en"/>
              <a:t>Avg. Completion Time</a:t>
            </a:r>
            <a:endParaRPr/>
          </a:p>
          <a:p>
            <a:pPr indent="0" lvl="0" marL="0" rtl="0" algn="l">
              <a:lnSpc>
                <a:spcPct val="115000"/>
              </a:lnSpc>
              <a:spcBef>
                <a:spcPts val="0"/>
              </a:spcBef>
              <a:spcAft>
                <a:spcPts val="1600"/>
              </a:spcAft>
              <a:buSzPts val="1300"/>
              <a:buNone/>
            </a:pPr>
            <a:r>
              <a:t/>
            </a:r>
            <a:endParaRPr/>
          </a:p>
        </p:txBody>
      </p:sp>
      <p:pic>
        <p:nvPicPr>
          <p:cNvPr id="442" name="Google Shape;442;p16"/>
          <p:cNvPicPr preferRelativeResize="0"/>
          <p:nvPr/>
        </p:nvPicPr>
        <p:blipFill rotWithShape="1">
          <a:blip r:embed="rId3">
            <a:alphaModFix/>
          </a:blip>
          <a:srcRect b="0" l="0" r="0" t="0"/>
          <a:stretch/>
        </p:blipFill>
        <p:spPr>
          <a:xfrm>
            <a:off x="3494575" y="1597875"/>
            <a:ext cx="5545399" cy="2865125"/>
          </a:xfrm>
          <a:prstGeom prst="rect">
            <a:avLst/>
          </a:prstGeom>
          <a:noFill/>
          <a:ln>
            <a:noFill/>
          </a:ln>
        </p:spPr>
      </p:pic>
      <p:sp>
        <p:nvSpPr>
          <p:cNvPr id="443" name="Google Shape;443;p16"/>
          <p:cNvSpPr/>
          <p:nvPr/>
        </p:nvSpPr>
        <p:spPr>
          <a:xfrm>
            <a:off x="4752000" y="2013600"/>
            <a:ext cx="134100" cy="141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6"/>
          <p:cNvSpPr txBox="1"/>
          <p:nvPr/>
        </p:nvSpPr>
        <p:spPr>
          <a:xfrm>
            <a:off x="6973400" y="4646125"/>
            <a:ext cx="1709700" cy="3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Sim speed = 3x</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7"/>
          <p:cNvSpPr txBox="1"/>
          <p:nvPr>
            <p:ph type="title"/>
          </p:nvPr>
        </p:nvSpPr>
        <p:spPr>
          <a:xfrm>
            <a:off x="1250550" y="3474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Experiments : ORCA Hyper-parameter tuning</a:t>
            </a:r>
            <a:endParaRPr/>
          </a:p>
          <a:p>
            <a:pPr indent="0" lvl="0" marL="0" rtl="0" algn="l">
              <a:lnSpc>
                <a:spcPct val="100000"/>
              </a:lnSpc>
              <a:spcBef>
                <a:spcPts val="0"/>
              </a:spcBef>
              <a:spcAft>
                <a:spcPts val="0"/>
              </a:spcAft>
              <a:buSzPts val="2800"/>
              <a:buNone/>
            </a:pPr>
            <a:r>
              <a:t/>
            </a:r>
            <a:endParaRPr/>
          </a:p>
        </p:txBody>
      </p:sp>
      <p:sp>
        <p:nvSpPr>
          <p:cNvPr id="450" name="Google Shape;450;p17"/>
          <p:cNvSpPr txBox="1"/>
          <p:nvPr>
            <p:ph idx="1" type="body"/>
          </p:nvPr>
        </p:nvSpPr>
        <p:spPr>
          <a:xfrm>
            <a:off x="311700" y="1152475"/>
            <a:ext cx="5396400" cy="3861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rPr lang="en" u="sng"/>
              <a:t>Laser Scan Range = .3.5m</a:t>
            </a:r>
            <a:endParaRPr u="sng"/>
          </a:p>
          <a:p>
            <a:pPr indent="0" lvl="0" marL="0" rtl="0" algn="l">
              <a:lnSpc>
                <a:spcPct val="115000"/>
              </a:lnSpc>
              <a:spcBef>
                <a:spcPts val="1600"/>
              </a:spcBef>
              <a:spcAft>
                <a:spcPts val="0"/>
              </a:spcAft>
              <a:buSzPts val="1300"/>
              <a:buNone/>
            </a:pPr>
            <a:r>
              <a:rPr lang="en"/>
              <a:t>V_pref scaling factor = 1</a:t>
            </a:r>
            <a:endParaRPr/>
          </a:p>
          <a:p>
            <a:pPr indent="0" lvl="0" marL="0" rtl="0" algn="l">
              <a:lnSpc>
                <a:spcPct val="115000"/>
              </a:lnSpc>
              <a:spcBef>
                <a:spcPts val="1600"/>
              </a:spcBef>
              <a:spcAft>
                <a:spcPts val="0"/>
              </a:spcAft>
              <a:buSzPts val="1300"/>
              <a:buNone/>
            </a:pPr>
            <a:r>
              <a:t/>
            </a:r>
            <a:endParaRPr/>
          </a:p>
          <a:p>
            <a:pPr indent="-317500" lvl="0" marL="457200" rtl="0" algn="l">
              <a:lnSpc>
                <a:spcPct val="115000"/>
              </a:lnSpc>
              <a:spcBef>
                <a:spcPts val="1600"/>
              </a:spcBef>
              <a:spcAft>
                <a:spcPts val="0"/>
              </a:spcAft>
              <a:buSzPts val="1400"/>
              <a:buAutoNum type="arabicPeriod"/>
            </a:pPr>
            <a:r>
              <a:rPr lang="en" sz="1400"/>
              <a:t>Th_obs of 400 is quickest</a:t>
            </a:r>
            <a:endParaRPr sz="1400"/>
          </a:p>
          <a:p>
            <a:pPr indent="-317500" lvl="0" marL="457200" rtl="0" algn="l">
              <a:lnSpc>
                <a:spcPct val="115000"/>
              </a:lnSpc>
              <a:spcBef>
                <a:spcPts val="0"/>
              </a:spcBef>
              <a:spcAft>
                <a:spcPts val="0"/>
              </a:spcAft>
              <a:buSzPts val="1400"/>
              <a:buAutoNum type="arabicPeriod"/>
            </a:pPr>
            <a:r>
              <a:rPr lang="en" sz="1400"/>
              <a:t>Th_obs 400 &amp; 600 have low std. deviation</a:t>
            </a:r>
            <a:endParaRPr sz="1400"/>
          </a:p>
          <a:p>
            <a:pPr indent="0" lvl="0" marL="0" rtl="0" algn="l">
              <a:lnSpc>
                <a:spcPct val="115000"/>
              </a:lnSpc>
              <a:spcBef>
                <a:spcPts val="1600"/>
              </a:spcBef>
              <a:spcAft>
                <a:spcPts val="1600"/>
              </a:spcAft>
              <a:buSzPts val="1300"/>
              <a:buNone/>
            </a:pPr>
            <a:r>
              <a:t/>
            </a:r>
            <a:endParaRPr/>
          </a:p>
        </p:txBody>
      </p:sp>
      <p:sp>
        <p:nvSpPr>
          <p:cNvPr id="451" name="Google Shape;451;p17"/>
          <p:cNvSpPr txBox="1"/>
          <p:nvPr/>
        </p:nvSpPr>
        <p:spPr>
          <a:xfrm>
            <a:off x="6423250" y="4109275"/>
            <a:ext cx="2496300" cy="90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Th_obst = 400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Min. clearance = 0.96m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Total time = 28.36 sec</a:t>
            </a:r>
            <a:endParaRPr b="0" i="0" sz="1400" u="none" cap="none" strike="noStrike">
              <a:solidFill>
                <a:srgbClr val="000000"/>
              </a:solidFill>
              <a:latin typeface="Arial"/>
              <a:ea typeface="Arial"/>
              <a:cs typeface="Arial"/>
              <a:sym typeface="Arial"/>
            </a:endParaRPr>
          </a:p>
        </p:txBody>
      </p:sp>
      <p:pic>
        <p:nvPicPr>
          <p:cNvPr id="452" name="Google Shape;452;p17"/>
          <p:cNvPicPr preferRelativeResize="0"/>
          <p:nvPr/>
        </p:nvPicPr>
        <p:blipFill rotWithShape="1">
          <a:blip r:embed="rId3">
            <a:alphaModFix/>
          </a:blip>
          <a:srcRect b="0" l="0" r="0" t="0"/>
          <a:stretch/>
        </p:blipFill>
        <p:spPr>
          <a:xfrm>
            <a:off x="404850" y="3791700"/>
            <a:ext cx="4267200" cy="1104900"/>
          </a:xfrm>
          <a:prstGeom prst="rect">
            <a:avLst/>
          </a:prstGeom>
          <a:noFill/>
          <a:ln>
            <a:noFill/>
          </a:ln>
        </p:spPr>
      </p:pic>
      <p:pic>
        <p:nvPicPr>
          <p:cNvPr id="453" name="Google Shape;453;p17"/>
          <p:cNvPicPr preferRelativeResize="0"/>
          <p:nvPr/>
        </p:nvPicPr>
        <p:blipFill rotWithShape="1">
          <a:blip r:embed="rId4">
            <a:alphaModFix/>
          </a:blip>
          <a:srcRect b="0" l="0" r="0" t="0"/>
          <a:stretch/>
        </p:blipFill>
        <p:spPr>
          <a:xfrm>
            <a:off x="6305788" y="1152475"/>
            <a:ext cx="2731221" cy="2995251"/>
          </a:xfrm>
          <a:prstGeom prst="rect">
            <a:avLst/>
          </a:prstGeom>
          <a:noFill/>
          <a:ln>
            <a:noFill/>
          </a:ln>
        </p:spPr>
      </p:pic>
      <p:sp>
        <p:nvSpPr>
          <p:cNvPr id="454" name="Google Shape;454;p17"/>
          <p:cNvSpPr/>
          <p:nvPr/>
        </p:nvSpPr>
        <p:spPr>
          <a:xfrm>
            <a:off x="7604350" y="1519025"/>
            <a:ext cx="134100" cy="141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7"/>
          <p:cNvSpPr/>
          <p:nvPr/>
        </p:nvSpPr>
        <p:spPr>
          <a:xfrm flipH="1">
            <a:off x="7604350" y="3579050"/>
            <a:ext cx="134100" cy="1413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8"/>
          <p:cNvSpPr txBox="1"/>
          <p:nvPr>
            <p:ph type="title"/>
          </p:nvPr>
        </p:nvSpPr>
        <p:spPr>
          <a:xfrm>
            <a:off x="1280975" y="309450"/>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Experiments : ORCA Hyper-parameter tuning</a:t>
            </a:r>
            <a:endParaRPr/>
          </a:p>
          <a:p>
            <a:pPr indent="0" lvl="0" marL="0" rtl="0" algn="l">
              <a:lnSpc>
                <a:spcPct val="100000"/>
              </a:lnSpc>
              <a:spcBef>
                <a:spcPts val="0"/>
              </a:spcBef>
              <a:spcAft>
                <a:spcPts val="0"/>
              </a:spcAft>
              <a:buSzPts val="2800"/>
              <a:buNone/>
            </a:pPr>
            <a:r>
              <a:t/>
            </a:r>
            <a:endParaRPr/>
          </a:p>
        </p:txBody>
      </p:sp>
      <p:sp>
        <p:nvSpPr>
          <p:cNvPr id="461" name="Google Shape;461;p18"/>
          <p:cNvSpPr txBox="1"/>
          <p:nvPr>
            <p:ph idx="1" type="body"/>
          </p:nvPr>
        </p:nvSpPr>
        <p:spPr>
          <a:xfrm>
            <a:off x="311700" y="1152475"/>
            <a:ext cx="5396400" cy="3861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rPr lang="en" u="sng"/>
              <a:t>Laser Scan Range = 4m</a:t>
            </a:r>
            <a:endParaRPr u="sng"/>
          </a:p>
          <a:p>
            <a:pPr indent="0" lvl="0" marL="0" rtl="0" algn="l">
              <a:lnSpc>
                <a:spcPct val="115000"/>
              </a:lnSpc>
              <a:spcBef>
                <a:spcPts val="1600"/>
              </a:spcBef>
              <a:spcAft>
                <a:spcPts val="0"/>
              </a:spcAft>
              <a:buSzPts val="1300"/>
              <a:buNone/>
            </a:pPr>
            <a:r>
              <a:rPr lang="en"/>
              <a:t>V_pref scaling factor = 1</a:t>
            </a:r>
            <a:endParaRPr/>
          </a:p>
          <a:p>
            <a:pPr indent="0" lvl="0" marL="0" rtl="0" algn="l">
              <a:lnSpc>
                <a:spcPct val="115000"/>
              </a:lnSpc>
              <a:spcBef>
                <a:spcPts val="1600"/>
              </a:spcBef>
              <a:spcAft>
                <a:spcPts val="0"/>
              </a:spcAft>
              <a:buSzPts val="1300"/>
              <a:buNone/>
            </a:pPr>
            <a:r>
              <a:t/>
            </a:r>
            <a:endParaRPr/>
          </a:p>
          <a:p>
            <a:pPr indent="-317500" lvl="0" marL="457200" rtl="0" algn="l">
              <a:lnSpc>
                <a:spcPct val="115000"/>
              </a:lnSpc>
              <a:spcBef>
                <a:spcPts val="1600"/>
              </a:spcBef>
              <a:spcAft>
                <a:spcPts val="0"/>
              </a:spcAft>
              <a:buSzPts val="1400"/>
              <a:buAutoNum type="arabicPeriod"/>
            </a:pPr>
            <a:r>
              <a:rPr lang="en" sz="1400"/>
              <a:t>Th_obs of 600 is quickest</a:t>
            </a:r>
            <a:endParaRPr sz="1400"/>
          </a:p>
          <a:p>
            <a:pPr indent="-317500" lvl="0" marL="457200" rtl="0" algn="l">
              <a:lnSpc>
                <a:spcPct val="115000"/>
              </a:lnSpc>
              <a:spcBef>
                <a:spcPts val="0"/>
              </a:spcBef>
              <a:spcAft>
                <a:spcPts val="0"/>
              </a:spcAft>
              <a:buSzPts val="1400"/>
              <a:buAutoNum type="arabicPeriod"/>
            </a:pPr>
            <a:r>
              <a:rPr lang="en" sz="1400"/>
              <a:t>Th_obs 600 has high std. deviation     			(depends on side motion)</a:t>
            </a:r>
            <a:endParaRPr sz="1400"/>
          </a:p>
          <a:p>
            <a:pPr indent="0" lvl="0" marL="0" rtl="0" algn="l">
              <a:lnSpc>
                <a:spcPct val="115000"/>
              </a:lnSpc>
              <a:spcBef>
                <a:spcPts val="1600"/>
              </a:spcBef>
              <a:spcAft>
                <a:spcPts val="1600"/>
              </a:spcAft>
              <a:buSzPts val="1300"/>
              <a:buNone/>
            </a:pPr>
            <a:r>
              <a:t/>
            </a:r>
            <a:endParaRPr/>
          </a:p>
        </p:txBody>
      </p:sp>
      <p:sp>
        <p:nvSpPr>
          <p:cNvPr id="462" name="Google Shape;462;p18"/>
          <p:cNvSpPr txBox="1"/>
          <p:nvPr/>
        </p:nvSpPr>
        <p:spPr>
          <a:xfrm>
            <a:off x="6423250" y="4109275"/>
            <a:ext cx="2496300" cy="90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Th_obst = 600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Min. clearance = 0.86m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Total time = 27.574 sec</a:t>
            </a:r>
            <a:endParaRPr b="0" i="0" sz="1400" u="none" cap="none" strike="noStrike">
              <a:solidFill>
                <a:srgbClr val="000000"/>
              </a:solidFill>
              <a:latin typeface="Arial"/>
              <a:ea typeface="Arial"/>
              <a:cs typeface="Arial"/>
              <a:sym typeface="Arial"/>
            </a:endParaRPr>
          </a:p>
        </p:txBody>
      </p:sp>
      <p:pic>
        <p:nvPicPr>
          <p:cNvPr id="463" name="Google Shape;463;p18"/>
          <p:cNvPicPr preferRelativeResize="0"/>
          <p:nvPr/>
        </p:nvPicPr>
        <p:blipFill rotWithShape="1">
          <a:blip r:embed="rId3">
            <a:alphaModFix/>
          </a:blip>
          <a:srcRect b="0" l="0" r="0" t="0"/>
          <a:stretch/>
        </p:blipFill>
        <p:spPr>
          <a:xfrm>
            <a:off x="390513" y="3791138"/>
            <a:ext cx="4181475" cy="1095375"/>
          </a:xfrm>
          <a:prstGeom prst="rect">
            <a:avLst/>
          </a:prstGeom>
          <a:noFill/>
          <a:ln>
            <a:noFill/>
          </a:ln>
        </p:spPr>
      </p:pic>
      <p:pic>
        <p:nvPicPr>
          <p:cNvPr id="464" name="Google Shape;464;p18"/>
          <p:cNvPicPr preferRelativeResize="0"/>
          <p:nvPr/>
        </p:nvPicPr>
        <p:blipFill rotWithShape="1">
          <a:blip r:embed="rId4">
            <a:alphaModFix/>
          </a:blip>
          <a:srcRect b="0" l="0" r="0" t="0"/>
          <a:stretch/>
        </p:blipFill>
        <p:spPr>
          <a:xfrm>
            <a:off x="6332077" y="1152475"/>
            <a:ext cx="2678648" cy="2973300"/>
          </a:xfrm>
          <a:prstGeom prst="rect">
            <a:avLst/>
          </a:prstGeom>
          <a:noFill/>
          <a:ln>
            <a:noFill/>
          </a:ln>
        </p:spPr>
      </p:pic>
      <p:sp>
        <p:nvSpPr>
          <p:cNvPr id="465" name="Google Shape;465;p18"/>
          <p:cNvSpPr/>
          <p:nvPr/>
        </p:nvSpPr>
        <p:spPr>
          <a:xfrm>
            <a:off x="7604350" y="1632100"/>
            <a:ext cx="134100" cy="141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8"/>
          <p:cNvSpPr/>
          <p:nvPr/>
        </p:nvSpPr>
        <p:spPr>
          <a:xfrm flipH="1">
            <a:off x="7604350" y="3515475"/>
            <a:ext cx="134100" cy="1413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9"/>
          <p:cNvSpPr txBox="1"/>
          <p:nvPr>
            <p:ph type="title"/>
          </p:nvPr>
        </p:nvSpPr>
        <p:spPr>
          <a:xfrm>
            <a:off x="1311425" y="438775"/>
            <a:ext cx="77127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Experiments : ORCA Hyper-parameter tuning</a:t>
            </a:r>
            <a:endParaRPr/>
          </a:p>
          <a:p>
            <a:pPr indent="0" lvl="0" marL="0" rtl="0" algn="l">
              <a:lnSpc>
                <a:spcPct val="100000"/>
              </a:lnSpc>
              <a:spcBef>
                <a:spcPts val="0"/>
              </a:spcBef>
              <a:spcAft>
                <a:spcPts val="0"/>
              </a:spcAft>
              <a:buSzPts val="2800"/>
              <a:buNone/>
            </a:pPr>
            <a:r>
              <a:t/>
            </a:r>
            <a:endParaRPr/>
          </a:p>
        </p:txBody>
      </p:sp>
      <p:sp>
        <p:nvSpPr>
          <p:cNvPr id="472" name="Google Shape;472;p19"/>
          <p:cNvSpPr txBox="1"/>
          <p:nvPr>
            <p:ph idx="1" type="body"/>
          </p:nvPr>
        </p:nvSpPr>
        <p:spPr>
          <a:xfrm>
            <a:off x="311700" y="1282200"/>
            <a:ext cx="5396400" cy="3861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rPr lang="en" u="sng"/>
              <a:t>Laser Scan Range = 5m</a:t>
            </a:r>
            <a:endParaRPr u="sng"/>
          </a:p>
          <a:p>
            <a:pPr indent="0" lvl="0" marL="0" rtl="0" algn="l">
              <a:lnSpc>
                <a:spcPct val="115000"/>
              </a:lnSpc>
              <a:spcBef>
                <a:spcPts val="1600"/>
              </a:spcBef>
              <a:spcAft>
                <a:spcPts val="0"/>
              </a:spcAft>
              <a:buSzPts val="1300"/>
              <a:buNone/>
            </a:pPr>
            <a:r>
              <a:rPr lang="en"/>
              <a:t>V_pref scaling factor = 1</a:t>
            </a:r>
            <a:endParaRPr/>
          </a:p>
          <a:p>
            <a:pPr indent="0" lvl="0" marL="457200" rtl="0" algn="l">
              <a:lnSpc>
                <a:spcPct val="115000"/>
              </a:lnSpc>
              <a:spcBef>
                <a:spcPts val="1600"/>
              </a:spcBef>
              <a:spcAft>
                <a:spcPts val="0"/>
              </a:spcAft>
              <a:buSzPts val="1300"/>
              <a:buNone/>
            </a:pPr>
            <a:r>
              <a:t/>
            </a:r>
            <a:endParaRPr/>
          </a:p>
          <a:p>
            <a:pPr indent="-317500" lvl="0" marL="457200" rtl="0" algn="l">
              <a:lnSpc>
                <a:spcPct val="115000"/>
              </a:lnSpc>
              <a:spcBef>
                <a:spcPts val="1600"/>
              </a:spcBef>
              <a:spcAft>
                <a:spcPts val="0"/>
              </a:spcAft>
              <a:buSzPts val="1400"/>
              <a:buAutoNum type="arabicPeriod"/>
            </a:pPr>
            <a:r>
              <a:rPr lang="en" sz="1400"/>
              <a:t>Th_obs of 400 is quickest</a:t>
            </a:r>
            <a:endParaRPr sz="1400"/>
          </a:p>
          <a:p>
            <a:pPr indent="-317500" lvl="0" marL="457200" rtl="0" algn="l">
              <a:lnSpc>
                <a:spcPct val="115000"/>
              </a:lnSpc>
              <a:spcBef>
                <a:spcPts val="0"/>
              </a:spcBef>
              <a:spcAft>
                <a:spcPts val="0"/>
              </a:spcAft>
              <a:buSzPts val="1400"/>
              <a:buAutoNum type="arabicPeriod"/>
            </a:pPr>
            <a:r>
              <a:rPr lang="en" sz="1400"/>
              <a:t>Th_obs increases, time increases</a:t>
            </a:r>
            <a:endParaRPr sz="1400"/>
          </a:p>
          <a:p>
            <a:pPr indent="0" lvl="0" marL="0" rtl="0" algn="l">
              <a:lnSpc>
                <a:spcPct val="115000"/>
              </a:lnSpc>
              <a:spcBef>
                <a:spcPts val="1600"/>
              </a:spcBef>
              <a:spcAft>
                <a:spcPts val="1600"/>
              </a:spcAft>
              <a:buSzPts val="1300"/>
              <a:buNone/>
            </a:pPr>
            <a:r>
              <a:t/>
            </a:r>
            <a:endParaRPr/>
          </a:p>
        </p:txBody>
      </p:sp>
      <p:sp>
        <p:nvSpPr>
          <p:cNvPr id="473" name="Google Shape;473;p19"/>
          <p:cNvSpPr txBox="1"/>
          <p:nvPr/>
        </p:nvSpPr>
        <p:spPr>
          <a:xfrm>
            <a:off x="6356475" y="3979775"/>
            <a:ext cx="2496300" cy="90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Th_obst = 400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Min. clearance = 0.92m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Total time = 38.869 sec</a:t>
            </a:r>
            <a:endParaRPr b="0" i="0" sz="1400" u="none" cap="none" strike="noStrike">
              <a:solidFill>
                <a:srgbClr val="000000"/>
              </a:solidFill>
              <a:latin typeface="Arial"/>
              <a:ea typeface="Arial"/>
              <a:cs typeface="Arial"/>
              <a:sym typeface="Arial"/>
            </a:endParaRPr>
          </a:p>
        </p:txBody>
      </p:sp>
      <p:pic>
        <p:nvPicPr>
          <p:cNvPr id="474" name="Google Shape;474;p19"/>
          <p:cNvPicPr preferRelativeResize="0"/>
          <p:nvPr/>
        </p:nvPicPr>
        <p:blipFill rotWithShape="1">
          <a:blip r:embed="rId3">
            <a:alphaModFix/>
          </a:blip>
          <a:srcRect b="0" l="0" r="0" t="0"/>
          <a:stretch/>
        </p:blipFill>
        <p:spPr>
          <a:xfrm>
            <a:off x="6264750" y="1152463"/>
            <a:ext cx="2679762" cy="2916474"/>
          </a:xfrm>
          <a:prstGeom prst="rect">
            <a:avLst/>
          </a:prstGeom>
          <a:noFill/>
          <a:ln>
            <a:noFill/>
          </a:ln>
        </p:spPr>
      </p:pic>
      <p:pic>
        <p:nvPicPr>
          <p:cNvPr id="475" name="Google Shape;475;p19"/>
          <p:cNvPicPr preferRelativeResize="0"/>
          <p:nvPr/>
        </p:nvPicPr>
        <p:blipFill rotWithShape="1">
          <a:blip r:embed="rId4">
            <a:alphaModFix/>
          </a:blip>
          <a:srcRect b="0" l="0" r="0" t="0"/>
          <a:stretch/>
        </p:blipFill>
        <p:spPr>
          <a:xfrm>
            <a:off x="390513" y="3779375"/>
            <a:ext cx="4181475" cy="1104900"/>
          </a:xfrm>
          <a:prstGeom prst="rect">
            <a:avLst/>
          </a:prstGeom>
          <a:noFill/>
          <a:ln>
            <a:noFill/>
          </a:ln>
        </p:spPr>
      </p:pic>
      <p:sp>
        <p:nvSpPr>
          <p:cNvPr id="476" name="Google Shape;476;p19"/>
          <p:cNvSpPr/>
          <p:nvPr/>
        </p:nvSpPr>
        <p:spPr>
          <a:xfrm>
            <a:off x="7573950" y="1625025"/>
            <a:ext cx="134100" cy="141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9"/>
          <p:cNvSpPr/>
          <p:nvPr/>
        </p:nvSpPr>
        <p:spPr>
          <a:xfrm flipH="1">
            <a:off x="7573950" y="3430700"/>
            <a:ext cx="134100" cy="1413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
          <p:cNvSpPr txBox="1"/>
          <p:nvPr>
            <p:ph type="title"/>
          </p:nvPr>
        </p:nvSpPr>
        <p:spPr>
          <a:xfrm>
            <a:off x="1118975" y="583800"/>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Why Do We Care? </a:t>
            </a:r>
            <a:endParaRPr/>
          </a:p>
        </p:txBody>
      </p:sp>
      <p:pic>
        <p:nvPicPr>
          <p:cNvPr id="290" name="Google Shape;290;p2"/>
          <p:cNvPicPr preferRelativeResize="0"/>
          <p:nvPr/>
        </p:nvPicPr>
        <p:blipFill rotWithShape="1">
          <a:blip r:embed="rId3">
            <a:alphaModFix/>
          </a:blip>
          <a:srcRect b="0" l="0" r="0" t="0"/>
          <a:stretch/>
        </p:blipFill>
        <p:spPr>
          <a:xfrm>
            <a:off x="3603600" y="1965624"/>
            <a:ext cx="5030325" cy="2965800"/>
          </a:xfrm>
          <a:prstGeom prst="rect">
            <a:avLst/>
          </a:prstGeom>
          <a:noFill/>
          <a:ln>
            <a:noFill/>
          </a:ln>
        </p:spPr>
      </p:pic>
      <p:sp>
        <p:nvSpPr>
          <p:cNvPr id="291" name="Google Shape;291;p2"/>
          <p:cNvSpPr txBox="1"/>
          <p:nvPr/>
        </p:nvSpPr>
        <p:spPr>
          <a:xfrm>
            <a:off x="236575" y="1426675"/>
            <a:ext cx="7030500" cy="14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Agreed path planning is crucial for Autonomy in a robot</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But is it sufficient in itself?</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The obvious answer is NO!</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0"/>
          <p:cNvSpPr txBox="1"/>
          <p:nvPr>
            <p:ph type="title"/>
          </p:nvPr>
        </p:nvSpPr>
        <p:spPr>
          <a:xfrm>
            <a:off x="1250550" y="3474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Experiments : ORCA Hyper-parameter tuning</a:t>
            </a:r>
            <a:endParaRPr/>
          </a:p>
          <a:p>
            <a:pPr indent="0" lvl="0" marL="0" rtl="0" algn="l">
              <a:lnSpc>
                <a:spcPct val="100000"/>
              </a:lnSpc>
              <a:spcBef>
                <a:spcPts val="0"/>
              </a:spcBef>
              <a:spcAft>
                <a:spcPts val="0"/>
              </a:spcAft>
              <a:buSzPts val="2800"/>
              <a:buNone/>
            </a:pPr>
            <a:r>
              <a:t/>
            </a:r>
            <a:endParaRPr/>
          </a:p>
        </p:txBody>
      </p:sp>
      <p:sp>
        <p:nvSpPr>
          <p:cNvPr id="483" name="Google Shape;483;p20"/>
          <p:cNvSpPr txBox="1"/>
          <p:nvPr>
            <p:ph idx="1" type="body"/>
          </p:nvPr>
        </p:nvSpPr>
        <p:spPr>
          <a:xfrm>
            <a:off x="311700" y="1152475"/>
            <a:ext cx="5396400" cy="38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rPr lang="en" u="sng"/>
              <a:t>Laser Scan Range = 10m</a:t>
            </a:r>
            <a:endParaRPr u="sng"/>
          </a:p>
          <a:p>
            <a:pPr indent="0" lvl="0" marL="0" rtl="0" algn="l">
              <a:lnSpc>
                <a:spcPct val="115000"/>
              </a:lnSpc>
              <a:spcBef>
                <a:spcPts val="1600"/>
              </a:spcBef>
              <a:spcAft>
                <a:spcPts val="0"/>
              </a:spcAft>
              <a:buSzPts val="1300"/>
              <a:buNone/>
            </a:pPr>
            <a:r>
              <a:rPr lang="en"/>
              <a:t>V_pref scaling factor = 1</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0"/>
              </a:spcAft>
              <a:buSzPts val="1300"/>
              <a:buNone/>
            </a:pPr>
            <a:r>
              <a:rPr lang="en"/>
              <a:t>V_pref scaling factor = 2</a:t>
            </a:r>
            <a:endParaRPr sz="1400"/>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pic>
        <p:nvPicPr>
          <p:cNvPr id="484" name="Google Shape;484;p20"/>
          <p:cNvPicPr preferRelativeResize="0"/>
          <p:nvPr/>
        </p:nvPicPr>
        <p:blipFill rotWithShape="1">
          <a:blip r:embed="rId3">
            <a:alphaModFix/>
          </a:blip>
          <a:srcRect b="0" l="0" r="0" t="0"/>
          <a:stretch/>
        </p:blipFill>
        <p:spPr>
          <a:xfrm>
            <a:off x="363813" y="2355825"/>
            <a:ext cx="4581525" cy="1314450"/>
          </a:xfrm>
          <a:prstGeom prst="rect">
            <a:avLst/>
          </a:prstGeom>
          <a:noFill/>
          <a:ln>
            <a:noFill/>
          </a:ln>
        </p:spPr>
      </p:pic>
      <p:pic>
        <p:nvPicPr>
          <p:cNvPr id="485" name="Google Shape;485;p20"/>
          <p:cNvPicPr preferRelativeResize="0"/>
          <p:nvPr/>
        </p:nvPicPr>
        <p:blipFill rotWithShape="1">
          <a:blip r:embed="rId4">
            <a:alphaModFix/>
          </a:blip>
          <a:srcRect b="0" l="0" r="0" t="0"/>
          <a:stretch/>
        </p:blipFill>
        <p:spPr>
          <a:xfrm>
            <a:off x="311688" y="4180525"/>
            <a:ext cx="4333875" cy="762000"/>
          </a:xfrm>
          <a:prstGeom prst="rect">
            <a:avLst/>
          </a:prstGeom>
          <a:noFill/>
          <a:ln>
            <a:noFill/>
          </a:ln>
        </p:spPr>
      </p:pic>
      <p:sp>
        <p:nvSpPr>
          <p:cNvPr id="486" name="Google Shape;486;p20"/>
          <p:cNvSpPr/>
          <p:nvPr/>
        </p:nvSpPr>
        <p:spPr>
          <a:xfrm>
            <a:off x="3309800" y="2981300"/>
            <a:ext cx="426000" cy="61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0"/>
          <p:cNvSpPr/>
          <p:nvPr/>
        </p:nvSpPr>
        <p:spPr>
          <a:xfrm>
            <a:off x="3272000" y="4329375"/>
            <a:ext cx="426000" cy="61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8" name="Google Shape;488;p20"/>
          <p:cNvPicPr preferRelativeResize="0"/>
          <p:nvPr/>
        </p:nvPicPr>
        <p:blipFill rotWithShape="1">
          <a:blip r:embed="rId5">
            <a:alphaModFix/>
          </a:blip>
          <a:srcRect b="0" l="0" r="53722" t="0"/>
          <a:stretch/>
        </p:blipFill>
        <p:spPr>
          <a:xfrm>
            <a:off x="5967825" y="1230175"/>
            <a:ext cx="2970060" cy="3176900"/>
          </a:xfrm>
          <a:prstGeom prst="rect">
            <a:avLst/>
          </a:prstGeom>
          <a:noFill/>
          <a:ln>
            <a:noFill/>
          </a:ln>
        </p:spPr>
      </p:pic>
      <p:sp>
        <p:nvSpPr>
          <p:cNvPr id="489" name="Google Shape;489;p20"/>
          <p:cNvSpPr/>
          <p:nvPr/>
        </p:nvSpPr>
        <p:spPr>
          <a:xfrm>
            <a:off x="7467950" y="1766325"/>
            <a:ext cx="134100" cy="141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0"/>
          <p:cNvSpPr/>
          <p:nvPr/>
        </p:nvSpPr>
        <p:spPr>
          <a:xfrm flipH="1">
            <a:off x="7385800" y="3594200"/>
            <a:ext cx="134100" cy="1413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Simulation Results : ORCA + Lobby </a:t>
            </a:r>
            <a:endParaRPr/>
          </a:p>
          <a:p>
            <a:pPr indent="0" lvl="0" marL="0" rtl="0" algn="l">
              <a:lnSpc>
                <a:spcPct val="100000"/>
              </a:lnSpc>
              <a:spcBef>
                <a:spcPts val="0"/>
              </a:spcBef>
              <a:spcAft>
                <a:spcPts val="0"/>
              </a:spcAft>
              <a:buSzPts val="2800"/>
              <a:buNone/>
            </a:pPr>
            <a:r>
              <a:t/>
            </a:r>
            <a:endParaRPr/>
          </a:p>
        </p:txBody>
      </p:sp>
      <p:pic>
        <p:nvPicPr>
          <p:cNvPr id="496" name="Google Shape;496;p21"/>
          <p:cNvPicPr preferRelativeResize="0"/>
          <p:nvPr/>
        </p:nvPicPr>
        <p:blipFill rotWithShape="1">
          <a:blip r:embed="rId3">
            <a:alphaModFix/>
          </a:blip>
          <a:srcRect b="0" l="0" r="0" t="0"/>
          <a:stretch/>
        </p:blipFill>
        <p:spPr>
          <a:xfrm>
            <a:off x="5057151" y="1182725"/>
            <a:ext cx="3473614" cy="3820976"/>
          </a:xfrm>
          <a:prstGeom prst="rect">
            <a:avLst/>
          </a:prstGeom>
          <a:noFill/>
          <a:ln>
            <a:noFill/>
          </a:ln>
        </p:spPr>
      </p:pic>
      <p:pic>
        <p:nvPicPr>
          <p:cNvPr id="497" name="Google Shape;497;p21"/>
          <p:cNvPicPr preferRelativeResize="0"/>
          <p:nvPr/>
        </p:nvPicPr>
        <p:blipFill rotWithShape="1">
          <a:blip r:embed="rId4">
            <a:alphaModFix/>
          </a:blip>
          <a:srcRect b="0" l="0" r="0" t="0"/>
          <a:stretch/>
        </p:blipFill>
        <p:spPr>
          <a:xfrm>
            <a:off x="1176275" y="1225138"/>
            <a:ext cx="7447474" cy="3736150"/>
          </a:xfrm>
          <a:prstGeom prst="rect">
            <a:avLst/>
          </a:prstGeom>
          <a:noFill/>
          <a:ln>
            <a:noFill/>
          </a:ln>
        </p:spPr>
      </p:pic>
      <p:sp>
        <p:nvSpPr>
          <p:cNvPr id="498" name="Google Shape;498;p21"/>
          <p:cNvSpPr/>
          <p:nvPr/>
        </p:nvSpPr>
        <p:spPr>
          <a:xfrm>
            <a:off x="2960325" y="1808725"/>
            <a:ext cx="134100" cy="141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1"/>
          <p:cNvSpPr/>
          <p:nvPr/>
        </p:nvSpPr>
        <p:spPr>
          <a:xfrm flipH="1">
            <a:off x="2888225" y="4250250"/>
            <a:ext cx="134100" cy="1413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2"/>
          <p:cNvSpPr txBox="1"/>
          <p:nvPr>
            <p:ph type="title"/>
          </p:nvPr>
        </p:nvSpPr>
        <p:spPr>
          <a:xfrm>
            <a:off x="1208675" y="628250"/>
            <a:ext cx="8258700" cy="61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Simulation Results : ORCA + Hospital World</a:t>
            </a:r>
            <a:endParaRPr/>
          </a:p>
          <a:p>
            <a:pPr indent="0" lvl="0" marL="0" rtl="0" algn="l">
              <a:lnSpc>
                <a:spcPct val="100000"/>
              </a:lnSpc>
              <a:spcBef>
                <a:spcPts val="0"/>
              </a:spcBef>
              <a:spcAft>
                <a:spcPts val="0"/>
              </a:spcAft>
              <a:buSzPts val="2800"/>
              <a:buNone/>
            </a:pPr>
            <a:r>
              <a:t/>
            </a:r>
            <a:endParaRPr/>
          </a:p>
        </p:txBody>
      </p:sp>
      <p:pic>
        <p:nvPicPr>
          <p:cNvPr id="505" name="Google Shape;505;p22"/>
          <p:cNvPicPr preferRelativeResize="0"/>
          <p:nvPr/>
        </p:nvPicPr>
        <p:blipFill rotWithShape="1">
          <a:blip r:embed="rId3">
            <a:alphaModFix/>
          </a:blip>
          <a:srcRect b="0" l="0" r="0" t="0"/>
          <a:stretch/>
        </p:blipFill>
        <p:spPr>
          <a:xfrm>
            <a:off x="1208675" y="1326950"/>
            <a:ext cx="7429200" cy="3566025"/>
          </a:xfrm>
          <a:prstGeom prst="rect">
            <a:avLst/>
          </a:prstGeom>
          <a:noFill/>
          <a:ln>
            <a:noFill/>
          </a:ln>
        </p:spPr>
      </p:pic>
      <p:sp>
        <p:nvSpPr>
          <p:cNvPr id="506" name="Google Shape;506;p22"/>
          <p:cNvSpPr/>
          <p:nvPr/>
        </p:nvSpPr>
        <p:spPr>
          <a:xfrm>
            <a:off x="6598925" y="2112525"/>
            <a:ext cx="134100" cy="1413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2"/>
          <p:cNvSpPr/>
          <p:nvPr/>
        </p:nvSpPr>
        <p:spPr>
          <a:xfrm flipH="1">
            <a:off x="6696400" y="3798075"/>
            <a:ext cx="134100" cy="1413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3"/>
          <p:cNvSpPr txBox="1"/>
          <p:nvPr>
            <p:ph type="title"/>
          </p:nvPr>
        </p:nvSpPr>
        <p:spPr>
          <a:xfrm>
            <a:off x="311700" y="245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Simulation Results : Obstacle tracker + Human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513" name="Google Shape;513;p23"/>
          <p:cNvPicPr preferRelativeResize="0"/>
          <p:nvPr/>
        </p:nvPicPr>
        <p:blipFill rotWithShape="1">
          <a:blip r:embed="rId3">
            <a:alphaModFix/>
          </a:blip>
          <a:srcRect b="0" l="0" r="0" t="0"/>
          <a:stretch/>
        </p:blipFill>
        <p:spPr>
          <a:xfrm>
            <a:off x="311700" y="1642187"/>
            <a:ext cx="4095326" cy="2307025"/>
          </a:xfrm>
          <a:prstGeom prst="rect">
            <a:avLst/>
          </a:prstGeom>
          <a:noFill/>
          <a:ln>
            <a:noFill/>
          </a:ln>
        </p:spPr>
      </p:pic>
      <p:pic>
        <p:nvPicPr>
          <p:cNvPr id="514" name="Google Shape;514;p23"/>
          <p:cNvPicPr preferRelativeResize="0"/>
          <p:nvPr/>
        </p:nvPicPr>
        <p:blipFill rotWithShape="1">
          <a:blip r:embed="rId4">
            <a:alphaModFix/>
          </a:blip>
          <a:srcRect b="0" l="0" r="0" t="0"/>
          <a:stretch/>
        </p:blipFill>
        <p:spPr>
          <a:xfrm>
            <a:off x="4710950" y="1642175"/>
            <a:ext cx="3963275" cy="2232625"/>
          </a:xfrm>
          <a:prstGeom prst="rect">
            <a:avLst/>
          </a:prstGeom>
          <a:noFill/>
          <a:ln>
            <a:noFill/>
          </a:ln>
        </p:spPr>
      </p:pic>
      <p:sp>
        <p:nvSpPr>
          <p:cNvPr id="515" name="Google Shape;515;p23"/>
          <p:cNvSpPr txBox="1"/>
          <p:nvPr/>
        </p:nvSpPr>
        <p:spPr>
          <a:xfrm>
            <a:off x="6003400" y="1051000"/>
            <a:ext cx="18951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Multi-Human</a:t>
            </a:r>
            <a:endParaRPr b="0" i="0" sz="1400" u="none" cap="none" strike="noStrike">
              <a:solidFill>
                <a:srgbClr val="000000"/>
              </a:solidFill>
              <a:latin typeface="Nunito"/>
              <a:ea typeface="Nunito"/>
              <a:cs typeface="Nunito"/>
              <a:sym typeface="Nunito"/>
            </a:endParaRPr>
          </a:p>
        </p:txBody>
      </p:sp>
      <p:sp>
        <p:nvSpPr>
          <p:cNvPr id="516" name="Google Shape;516;p23"/>
          <p:cNvSpPr txBox="1"/>
          <p:nvPr/>
        </p:nvSpPr>
        <p:spPr>
          <a:xfrm>
            <a:off x="1155625" y="1106975"/>
            <a:ext cx="18951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single-Human</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Simulation Results : Extra Modules</a:t>
            </a:r>
            <a:endParaRPr/>
          </a:p>
        </p:txBody>
      </p:sp>
      <p:sp>
        <p:nvSpPr>
          <p:cNvPr id="522" name="Google Shape;522;p24"/>
          <p:cNvSpPr txBox="1"/>
          <p:nvPr>
            <p:ph idx="1" type="body"/>
          </p:nvPr>
        </p:nvSpPr>
        <p:spPr>
          <a:xfrm>
            <a:off x="170150" y="1557650"/>
            <a:ext cx="4218300" cy="259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u="sng"/>
              <a:t>Semi-autonomous Navigation Mode</a:t>
            </a:r>
            <a:endParaRPr b="1" u="sng"/>
          </a:p>
          <a:p>
            <a:pPr indent="-311150" lvl="0" marL="457200" rtl="0" algn="l">
              <a:lnSpc>
                <a:spcPct val="115000"/>
              </a:lnSpc>
              <a:spcBef>
                <a:spcPts val="1600"/>
              </a:spcBef>
              <a:spcAft>
                <a:spcPts val="0"/>
              </a:spcAft>
              <a:buSzPts val="1300"/>
              <a:buChar char="●"/>
            </a:pPr>
            <a:r>
              <a:rPr lang="en"/>
              <a:t>To work in conjunction with remote human teleoperator</a:t>
            </a:r>
            <a:endParaRPr/>
          </a:p>
          <a:p>
            <a:pPr indent="-311150" lvl="0" marL="457200" rtl="0" algn="l">
              <a:lnSpc>
                <a:spcPct val="115000"/>
              </a:lnSpc>
              <a:spcBef>
                <a:spcPts val="0"/>
              </a:spcBef>
              <a:spcAft>
                <a:spcPts val="0"/>
              </a:spcAft>
              <a:buSzPts val="1300"/>
              <a:buChar char="●"/>
            </a:pPr>
            <a:r>
              <a:rPr lang="en"/>
              <a:t>It will take “preferred velocity” commands from the human which it would try to compute</a:t>
            </a:r>
            <a:endParaRPr/>
          </a:p>
          <a:p>
            <a:pPr indent="-311150" lvl="0" marL="457200" rtl="0" algn="l">
              <a:lnSpc>
                <a:spcPct val="115000"/>
              </a:lnSpc>
              <a:spcBef>
                <a:spcPts val="0"/>
              </a:spcBef>
              <a:spcAft>
                <a:spcPts val="0"/>
              </a:spcAft>
              <a:buSzPts val="1300"/>
              <a:buChar char="●"/>
            </a:pPr>
            <a:r>
              <a:rPr lang="en"/>
              <a:t>Aids the need for Assistive Autonomy</a:t>
            </a:r>
            <a:endParaRPr/>
          </a:p>
        </p:txBody>
      </p:sp>
      <p:cxnSp>
        <p:nvCxnSpPr>
          <p:cNvPr id="523" name="Google Shape;523;p24"/>
          <p:cNvCxnSpPr/>
          <p:nvPr/>
        </p:nvCxnSpPr>
        <p:spPr>
          <a:xfrm>
            <a:off x="4425750" y="1109575"/>
            <a:ext cx="14700" cy="3786000"/>
          </a:xfrm>
          <a:prstGeom prst="straightConnector1">
            <a:avLst/>
          </a:prstGeom>
          <a:noFill/>
          <a:ln cap="flat" cmpd="sng" w="9525">
            <a:solidFill>
              <a:schemeClr val="dk2"/>
            </a:solidFill>
            <a:prstDash val="solid"/>
            <a:round/>
            <a:headEnd len="sm" w="sm" type="none"/>
            <a:tailEnd len="sm" w="sm" type="none"/>
          </a:ln>
        </p:spPr>
      </p:cxnSp>
      <p:sp>
        <p:nvSpPr>
          <p:cNvPr id="524" name="Google Shape;524;p24"/>
          <p:cNvSpPr txBox="1"/>
          <p:nvPr>
            <p:ph idx="1" type="body"/>
          </p:nvPr>
        </p:nvSpPr>
        <p:spPr>
          <a:xfrm>
            <a:off x="4572000" y="1557650"/>
            <a:ext cx="4218300" cy="229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u="sng"/>
              <a:t>Autonomous Navigation Mode</a:t>
            </a:r>
            <a:endParaRPr b="1" u="sng"/>
          </a:p>
          <a:p>
            <a:pPr indent="-311150" lvl="0" marL="457200" rtl="0" algn="l">
              <a:lnSpc>
                <a:spcPct val="115000"/>
              </a:lnSpc>
              <a:spcBef>
                <a:spcPts val="1600"/>
              </a:spcBef>
              <a:spcAft>
                <a:spcPts val="0"/>
              </a:spcAft>
              <a:buSzPts val="1300"/>
              <a:buChar char="●"/>
            </a:pPr>
            <a:r>
              <a:rPr lang="en"/>
              <a:t>To work in conjunction to the global &amp; local planners</a:t>
            </a:r>
            <a:endParaRPr/>
          </a:p>
          <a:p>
            <a:pPr indent="-311150" lvl="0" marL="457200" rtl="0" algn="l">
              <a:lnSpc>
                <a:spcPct val="115000"/>
              </a:lnSpc>
              <a:spcBef>
                <a:spcPts val="0"/>
              </a:spcBef>
              <a:spcAft>
                <a:spcPts val="0"/>
              </a:spcAft>
              <a:buSzPts val="1300"/>
              <a:buChar char="●"/>
            </a:pPr>
            <a:r>
              <a:rPr lang="en"/>
              <a:t>It will take goal positions and will drive the robot to the goal with active collision avoidance using ORCA’</a:t>
            </a:r>
            <a:endParaRPr/>
          </a:p>
          <a:p>
            <a:pPr indent="-311150" lvl="0" marL="457200" rtl="0" algn="l">
              <a:lnSpc>
                <a:spcPct val="115000"/>
              </a:lnSpc>
              <a:spcBef>
                <a:spcPts val="0"/>
              </a:spcBef>
              <a:spcAft>
                <a:spcPts val="0"/>
              </a:spcAft>
              <a:buSzPts val="1300"/>
              <a:buChar char="●"/>
            </a:pPr>
            <a:r>
              <a:rPr lang="en"/>
              <a:t>Aids the need for Complete Autonomy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Integration of two packages</a:t>
            </a:r>
            <a:endParaRPr/>
          </a:p>
        </p:txBody>
      </p:sp>
      <p:sp>
        <p:nvSpPr>
          <p:cNvPr id="530" name="Google Shape;530;p25"/>
          <p:cNvSpPr txBox="1"/>
          <p:nvPr>
            <p:ph idx="1" type="body"/>
          </p:nvPr>
        </p:nvSpPr>
        <p:spPr>
          <a:xfrm>
            <a:off x="1303800" y="1304100"/>
            <a:ext cx="7030500" cy="322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sz="1600"/>
          </a:p>
          <a:p>
            <a:pPr indent="0" lvl="0" marL="0" rtl="0" algn="l">
              <a:lnSpc>
                <a:spcPct val="115000"/>
              </a:lnSpc>
              <a:spcBef>
                <a:spcPts val="1600"/>
              </a:spcBef>
              <a:spcAft>
                <a:spcPts val="0"/>
              </a:spcAft>
              <a:buSzPts val="1300"/>
              <a:buNone/>
            </a:pPr>
            <a:r>
              <a:rPr lang="en" sz="1600"/>
              <a:t>Unfortunately due to large code base &amp; shortage of time we are not able to integrate the ORCA package together with the Obstacle Tracking package</a:t>
            </a:r>
            <a:endParaRPr sz="1600"/>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lang="en"/>
              <a:t>However, the Obstacle Tracking package is fully functional and transmits the required ROS message via ROS topics. The integration of ORCA to dynamic obstacles is in development (We extend this to future work)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6"/>
          <p:cNvSpPr txBox="1"/>
          <p:nvPr>
            <p:ph type="title"/>
          </p:nvPr>
        </p:nvSpPr>
        <p:spPr>
          <a:xfrm>
            <a:off x="921600" y="29602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Challenges Faced</a:t>
            </a:r>
            <a:endParaRPr/>
          </a:p>
        </p:txBody>
      </p:sp>
      <p:sp>
        <p:nvSpPr>
          <p:cNvPr id="536" name="Google Shape;536;p26"/>
          <p:cNvSpPr txBox="1"/>
          <p:nvPr>
            <p:ph idx="1" type="body"/>
          </p:nvPr>
        </p:nvSpPr>
        <p:spPr>
          <a:xfrm>
            <a:off x="287800" y="1379625"/>
            <a:ext cx="4998900" cy="350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ORCA :</a:t>
            </a:r>
            <a:endParaRPr/>
          </a:p>
          <a:p>
            <a:pPr indent="-311150" lvl="0" marL="457200" rtl="0" algn="l">
              <a:lnSpc>
                <a:spcPct val="115000"/>
              </a:lnSpc>
              <a:spcBef>
                <a:spcPts val="1600"/>
              </a:spcBef>
              <a:spcAft>
                <a:spcPts val="0"/>
              </a:spcAft>
              <a:buSzPts val="1300"/>
              <a:buChar char="●"/>
            </a:pPr>
            <a:r>
              <a:rPr lang="en"/>
              <a:t>Deciphering the RVO2 (ORCA) &amp; the obstacle tracking libraries with large code base developed in C++</a:t>
            </a:r>
            <a:endParaRPr/>
          </a:p>
          <a:p>
            <a:pPr indent="-311150" lvl="0" marL="457200" rtl="0" algn="l">
              <a:lnSpc>
                <a:spcPct val="115000"/>
              </a:lnSpc>
              <a:spcBef>
                <a:spcPts val="0"/>
              </a:spcBef>
              <a:spcAft>
                <a:spcPts val="0"/>
              </a:spcAft>
              <a:buSzPts val="1300"/>
              <a:buChar char="●"/>
            </a:pPr>
            <a:r>
              <a:rPr lang="en"/>
              <a:t>Integrating the RVO2 with ROS (static-world)</a:t>
            </a:r>
            <a:endParaRPr/>
          </a:p>
          <a:p>
            <a:pPr indent="-311150" lvl="0" marL="457200" rtl="0" algn="l">
              <a:lnSpc>
                <a:spcPct val="115000"/>
              </a:lnSpc>
              <a:spcBef>
                <a:spcPts val="0"/>
              </a:spcBef>
              <a:spcAft>
                <a:spcPts val="0"/>
              </a:spcAft>
              <a:buSzPts val="1300"/>
              <a:buChar char="●"/>
            </a:pPr>
            <a:r>
              <a:rPr lang="en"/>
              <a:t>Fine-tuning the hyper parameters </a:t>
            </a:r>
            <a:endParaRPr/>
          </a:p>
          <a:p>
            <a:pPr indent="-311150" lvl="0" marL="457200" rtl="0" algn="l">
              <a:lnSpc>
                <a:spcPct val="115000"/>
              </a:lnSpc>
              <a:spcBef>
                <a:spcPts val="0"/>
              </a:spcBef>
              <a:spcAft>
                <a:spcPts val="0"/>
              </a:spcAft>
              <a:buSzPts val="1300"/>
              <a:buChar char="●"/>
            </a:pPr>
            <a:r>
              <a:rPr lang="en"/>
              <a:t>Integrating changes in the large code base to tweek it for dynamic obstacles &amp; humans</a:t>
            </a:r>
            <a:endParaRPr/>
          </a:p>
          <a:p>
            <a:pPr indent="0" lvl="0" marL="0" rtl="0" algn="l">
              <a:lnSpc>
                <a:spcPct val="115000"/>
              </a:lnSpc>
              <a:spcBef>
                <a:spcPts val="1600"/>
              </a:spcBef>
              <a:spcAft>
                <a:spcPts val="0"/>
              </a:spcAft>
              <a:buSzPts val="1300"/>
              <a:buNone/>
            </a:pPr>
            <a:r>
              <a:rPr lang="en"/>
              <a:t>Obstacle tracker :</a:t>
            </a:r>
            <a:endParaRPr/>
          </a:p>
          <a:p>
            <a:pPr indent="-311150" lvl="0" marL="457200" rtl="0" algn="l">
              <a:lnSpc>
                <a:spcPct val="115000"/>
              </a:lnSpc>
              <a:spcBef>
                <a:spcPts val="1600"/>
              </a:spcBef>
              <a:spcAft>
                <a:spcPts val="0"/>
              </a:spcAft>
              <a:buSzPts val="1300"/>
              <a:buChar char="●"/>
            </a:pPr>
            <a:r>
              <a:rPr lang="en"/>
              <a:t>Understanding the package to tune robustly according to the obstacles required to detect.</a:t>
            </a:r>
            <a:endParaRPr/>
          </a:p>
          <a:p>
            <a:pPr indent="-311150" lvl="0" marL="457200" rtl="0" algn="l">
              <a:lnSpc>
                <a:spcPct val="115000"/>
              </a:lnSpc>
              <a:spcBef>
                <a:spcPts val="0"/>
              </a:spcBef>
              <a:spcAft>
                <a:spcPts val="0"/>
              </a:spcAft>
              <a:buSzPts val="1300"/>
              <a:buChar char="●"/>
            </a:pPr>
            <a:r>
              <a:rPr lang="en"/>
              <a:t>Integrating package to turtlebot and sending customized messages to ORCA. </a:t>
            </a:r>
            <a:endParaRPr/>
          </a:p>
          <a:p>
            <a:pPr indent="-311150" lvl="0" marL="457200" rtl="0" algn="l">
              <a:lnSpc>
                <a:spcPct val="115000"/>
              </a:lnSpc>
              <a:spcBef>
                <a:spcPts val="0"/>
              </a:spcBef>
              <a:spcAft>
                <a:spcPts val="0"/>
              </a:spcAft>
              <a:buSzPts val="1300"/>
              <a:buChar char="●"/>
            </a:pPr>
            <a:r>
              <a:rPr lang="en"/>
              <a:t>Robust detection of humans.</a:t>
            </a:r>
            <a:endParaRPr/>
          </a:p>
        </p:txBody>
      </p:sp>
      <p:pic>
        <p:nvPicPr>
          <p:cNvPr id="537" name="Google Shape;537;p26"/>
          <p:cNvPicPr preferRelativeResize="0"/>
          <p:nvPr/>
        </p:nvPicPr>
        <p:blipFill rotWithShape="1">
          <a:blip r:embed="rId3">
            <a:alphaModFix/>
          </a:blip>
          <a:srcRect b="0" l="0" r="0" t="0"/>
          <a:stretch/>
        </p:blipFill>
        <p:spPr>
          <a:xfrm>
            <a:off x="5439100" y="993875"/>
            <a:ext cx="3543375" cy="3543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Lessons Learned</a:t>
            </a:r>
            <a:endParaRPr/>
          </a:p>
        </p:txBody>
      </p:sp>
      <p:sp>
        <p:nvSpPr>
          <p:cNvPr id="543" name="Google Shape;543;p27"/>
          <p:cNvSpPr txBox="1"/>
          <p:nvPr>
            <p:ph idx="1" type="body"/>
          </p:nvPr>
        </p:nvSpPr>
        <p:spPr>
          <a:xfrm>
            <a:off x="786250" y="1597875"/>
            <a:ext cx="5113500" cy="3150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The deeper the literature review the stronger the knowledge base.</a:t>
            </a:r>
            <a:endParaRPr/>
          </a:p>
          <a:p>
            <a:pPr indent="-311150" lvl="0" marL="457200" rtl="0" algn="l">
              <a:lnSpc>
                <a:spcPct val="115000"/>
              </a:lnSpc>
              <a:spcBef>
                <a:spcPts val="0"/>
              </a:spcBef>
              <a:spcAft>
                <a:spcPts val="0"/>
              </a:spcAft>
              <a:buSzPts val="1300"/>
              <a:buChar char="●"/>
            </a:pPr>
            <a:r>
              <a:rPr lang="en"/>
              <a:t>Always document the code well enough for making it easy for others to understand.</a:t>
            </a:r>
            <a:endParaRPr/>
          </a:p>
          <a:p>
            <a:pPr indent="-311150" lvl="0" marL="457200" rtl="0" algn="l">
              <a:lnSpc>
                <a:spcPct val="115000"/>
              </a:lnSpc>
              <a:spcBef>
                <a:spcPts val="0"/>
              </a:spcBef>
              <a:spcAft>
                <a:spcPts val="0"/>
              </a:spcAft>
              <a:buSzPts val="1300"/>
              <a:buChar char="●"/>
            </a:pPr>
            <a:r>
              <a:rPr lang="en"/>
              <a:t>Moreover, it is necessary to develop &amp; (stick to) a proper timeline for the project</a:t>
            </a:r>
            <a:endParaRPr/>
          </a:p>
          <a:p>
            <a:pPr indent="-311150" lvl="0" marL="457200" rtl="0" algn="l">
              <a:lnSpc>
                <a:spcPct val="115000"/>
              </a:lnSpc>
              <a:spcBef>
                <a:spcPts val="0"/>
              </a:spcBef>
              <a:spcAft>
                <a:spcPts val="0"/>
              </a:spcAft>
              <a:buSzPts val="1300"/>
              <a:buChar char="●"/>
            </a:pPr>
            <a:r>
              <a:rPr lang="en"/>
              <a:t>How to integrate different packages, ROS.</a:t>
            </a:r>
            <a:endParaRPr/>
          </a:p>
          <a:p>
            <a:pPr indent="-311150" lvl="0" marL="457200" rtl="0" algn="l">
              <a:lnSpc>
                <a:spcPct val="115000"/>
              </a:lnSpc>
              <a:spcBef>
                <a:spcPts val="0"/>
              </a:spcBef>
              <a:spcAft>
                <a:spcPts val="0"/>
              </a:spcAft>
              <a:buSzPts val="1300"/>
              <a:buChar char="●"/>
            </a:pPr>
            <a:r>
              <a:rPr lang="en"/>
              <a:t>Strengthened our understanding in programing in c++.</a:t>
            </a:r>
            <a:endParaRPr/>
          </a:p>
          <a:p>
            <a:pPr indent="0" lvl="0" marL="457200" rtl="0" algn="l">
              <a:lnSpc>
                <a:spcPct val="115000"/>
              </a:lnSpc>
              <a:spcBef>
                <a:spcPts val="1600"/>
              </a:spcBef>
              <a:spcAft>
                <a:spcPts val="0"/>
              </a:spcAft>
              <a:buSzPts val="1300"/>
              <a:buNone/>
            </a:pPr>
            <a:r>
              <a:t/>
            </a:r>
            <a:endParaRPr/>
          </a:p>
          <a:p>
            <a:pPr indent="0" lvl="0" marL="457200" rtl="0" algn="l">
              <a:lnSpc>
                <a:spcPct val="115000"/>
              </a:lnSpc>
              <a:spcBef>
                <a:spcPts val="1600"/>
              </a:spcBef>
              <a:spcAft>
                <a:spcPts val="1600"/>
              </a:spcAft>
              <a:buSzPts val="13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Discussion and Future Scope</a:t>
            </a:r>
            <a:endParaRPr/>
          </a:p>
        </p:txBody>
      </p:sp>
      <p:sp>
        <p:nvSpPr>
          <p:cNvPr id="549" name="Google Shape;549;p28"/>
          <p:cNvSpPr txBox="1"/>
          <p:nvPr>
            <p:ph idx="1" type="body"/>
          </p:nvPr>
        </p:nvSpPr>
        <p:spPr>
          <a:xfrm>
            <a:off x="881800" y="1265500"/>
            <a:ext cx="7030500" cy="381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ORCA works well for Static Scenarios (as tested)</a:t>
            </a:r>
            <a:endParaRPr/>
          </a:p>
          <a:p>
            <a:pPr indent="-311150" lvl="0" marL="457200" rtl="0" algn="l">
              <a:lnSpc>
                <a:spcPct val="115000"/>
              </a:lnSpc>
              <a:spcBef>
                <a:spcPts val="0"/>
              </a:spcBef>
              <a:spcAft>
                <a:spcPts val="0"/>
              </a:spcAft>
              <a:buSzPts val="1300"/>
              <a:buChar char="●"/>
            </a:pPr>
            <a:r>
              <a:rPr lang="en"/>
              <a:t>Even still, it has some limitations</a:t>
            </a:r>
            <a:endParaRPr/>
          </a:p>
          <a:p>
            <a:pPr indent="-311150" lvl="0" marL="457200" rtl="0" algn="l">
              <a:lnSpc>
                <a:spcPct val="115000"/>
              </a:lnSpc>
              <a:spcBef>
                <a:spcPts val="0"/>
              </a:spcBef>
              <a:spcAft>
                <a:spcPts val="0"/>
              </a:spcAft>
              <a:buSzPts val="1300"/>
              <a:buChar char="●"/>
            </a:pPr>
            <a:r>
              <a:rPr lang="en"/>
              <a:t>Major limitations:</a:t>
            </a:r>
            <a:endParaRPr/>
          </a:p>
          <a:p>
            <a:pPr indent="-298450" lvl="1" marL="914400" rtl="0" algn="l">
              <a:lnSpc>
                <a:spcPct val="115000"/>
              </a:lnSpc>
              <a:spcBef>
                <a:spcPts val="0"/>
              </a:spcBef>
              <a:spcAft>
                <a:spcPts val="0"/>
              </a:spcAft>
              <a:buSzPts val="1100"/>
              <a:buChar char="○"/>
            </a:pPr>
            <a:r>
              <a:rPr lang="en"/>
              <a:t>workable range of sensor readings</a:t>
            </a:r>
            <a:endParaRPr/>
          </a:p>
          <a:p>
            <a:pPr indent="-298450" lvl="1" marL="914400" rtl="0" algn="l">
              <a:lnSpc>
                <a:spcPct val="115000"/>
              </a:lnSpc>
              <a:spcBef>
                <a:spcPts val="0"/>
              </a:spcBef>
              <a:spcAft>
                <a:spcPts val="0"/>
              </a:spcAft>
              <a:buSzPts val="1100"/>
              <a:buChar char="○"/>
            </a:pPr>
            <a:r>
              <a:rPr lang="en"/>
              <a:t>accurate positioning of map &amp; odom frames in ROS </a:t>
            </a:r>
            <a:endParaRPr/>
          </a:p>
          <a:p>
            <a:pPr indent="0" lvl="0" marL="0" rtl="0" algn="l">
              <a:lnSpc>
                <a:spcPct val="115000"/>
              </a:lnSpc>
              <a:spcBef>
                <a:spcPts val="1600"/>
              </a:spcBef>
              <a:spcAft>
                <a:spcPts val="0"/>
              </a:spcAft>
              <a:buSzPts val="1300"/>
              <a:buNone/>
            </a:pPr>
            <a:r>
              <a:rPr lang="en"/>
              <a:t>Modifications &amp; future work:</a:t>
            </a:r>
            <a:endParaRPr/>
          </a:p>
          <a:p>
            <a:pPr indent="-311150" lvl="0" marL="457200" rtl="0" algn="l">
              <a:lnSpc>
                <a:spcPct val="115000"/>
              </a:lnSpc>
              <a:spcBef>
                <a:spcPts val="1600"/>
              </a:spcBef>
              <a:spcAft>
                <a:spcPts val="0"/>
              </a:spcAft>
              <a:buSzPts val="1300"/>
              <a:buChar char="●"/>
            </a:pPr>
            <a:r>
              <a:rPr lang="en"/>
              <a:t>Adjust the library to accommodate moving objects</a:t>
            </a:r>
            <a:endParaRPr/>
          </a:p>
          <a:p>
            <a:pPr indent="-311150" lvl="0" marL="457200" rtl="0" algn="l">
              <a:lnSpc>
                <a:spcPct val="115000"/>
              </a:lnSpc>
              <a:spcBef>
                <a:spcPts val="0"/>
              </a:spcBef>
              <a:spcAft>
                <a:spcPts val="0"/>
              </a:spcAft>
              <a:buSzPts val="1300"/>
              <a:buChar char="●"/>
            </a:pPr>
            <a:r>
              <a:rPr lang="en"/>
              <a:t>Can make the laser scan as a cycloidal shape to emphasize more on obstacles right in front of it</a:t>
            </a:r>
            <a:endParaRPr/>
          </a:p>
          <a:p>
            <a:pPr indent="-311150" lvl="0" marL="457200" rtl="0" algn="l">
              <a:lnSpc>
                <a:spcPct val="115000"/>
              </a:lnSpc>
              <a:spcBef>
                <a:spcPts val="0"/>
              </a:spcBef>
              <a:spcAft>
                <a:spcPts val="0"/>
              </a:spcAft>
              <a:buSzPts val="1300"/>
              <a:buChar char="●"/>
            </a:pPr>
            <a:r>
              <a:rPr lang="en"/>
              <a:t>Modify the hyper-parameters to generalize it for all scenarios.</a:t>
            </a:r>
            <a:endParaRPr/>
          </a:p>
          <a:p>
            <a:pPr indent="-311150" lvl="0" marL="457200" rtl="0" algn="l">
              <a:lnSpc>
                <a:spcPct val="115000"/>
              </a:lnSpc>
              <a:spcBef>
                <a:spcPts val="0"/>
              </a:spcBef>
              <a:spcAft>
                <a:spcPts val="0"/>
              </a:spcAft>
              <a:buSzPts val="1300"/>
              <a:buChar char="●"/>
            </a:pPr>
            <a:r>
              <a:rPr lang="en"/>
              <a:t>Add a machine learning module to track and detect humans &amp;/or objects</a:t>
            </a:r>
            <a:endParaRPr/>
          </a:p>
          <a:p>
            <a:pPr indent="-311150" lvl="0" marL="457200" rtl="0" algn="l">
              <a:lnSpc>
                <a:spcPct val="100000"/>
              </a:lnSpc>
              <a:spcBef>
                <a:spcPts val="0"/>
              </a:spcBef>
              <a:spcAft>
                <a:spcPts val="1600"/>
              </a:spcAft>
              <a:buSzPts val="1300"/>
              <a:buChar char="●"/>
            </a:pPr>
            <a:r>
              <a:rPr lang="en"/>
              <a:t>Classification of obstacles into stationary, movable or mobile and application of appropriate KF parameters.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 </a:t>
            </a:r>
            <a:endParaRPr/>
          </a:p>
        </p:txBody>
      </p:sp>
      <p:sp>
        <p:nvSpPr>
          <p:cNvPr id="555" name="Google Shape;555;p29"/>
          <p:cNvSpPr txBox="1"/>
          <p:nvPr>
            <p:ph idx="1" type="body"/>
          </p:nvPr>
        </p:nvSpPr>
        <p:spPr>
          <a:xfrm>
            <a:off x="332450" y="1297350"/>
            <a:ext cx="8234700" cy="343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solidFill>
                <a:srgbClr val="000000"/>
              </a:solidFill>
            </a:endParaRPr>
          </a:p>
          <a:p>
            <a:pPr indent="-228600" lvl="0" marL="228600" rtl="0" algn="l">
              <a:lnSpc>
                <a:spcPct val="110000"/>
              </a:lnSpc>
              <a:spcBef>
                <a:spcPts val="1600"/>
              </a:spcBef>
              <a:spcAft>
                <a:spcPts val="0"/>
              </a:spcAft>
              <a:buClr>
                <a:srgbClr val="000000"/>
              </a:buClr>
              <a:buSzPts val="1800"/>
              <a:buFont typeface="Arial"/>
              <a:buChar char="•"/>
            </a:pPr>
            <a:r>
              <a:rPr lang="en">
                <a:solidFill>
                  <a:srgbClr val="000000"/>
                </a:solidFill>
              </a:rPr>
              <a:t>Fiorini, Paolo, and Zvi Shiller. "Motion planning in dynamic environments using velocity obstacles." The International Journal of Robotics Research 17.7 (1998): 760-772.</a:t>
            </a:r>
            <a:endParaRPr>
              <a:solidFill>
                <a:srgbClr val="000000"/>
              </a:solidFill>
            </a:endParaRPr>
          </a:p>
          <a:p>
            <a:pPr indent="-228600" lvl="0" marL="228600" rtl="0" algn="l">
              <a:lnSpc>
                <a:spcPct val="110000"/>
              </a:lnSpc>
              <a:spcBef>
                <a:spcPts val="0"/>
              </a:spcBef>
              <a:spcAft>
                <a:spcPts val="0"/>
              </a:spcAft>
              <a:buClr>
                <a:srgbClr val="000000"/>
              </a:buClr>
              <a:buSzPts val="1800"/>
              <a:buFont typeface="Arial"/>
              <a:buChar char="•"/>
            </a:pPr>
            <a:r>
              <a:rPr lang="en">
                <a:solidFill>
                  <a:srgbClr val="000000"/>
                </a:solidFill>
              </a:rPr>
              <a:t>Large, Frederic, et al. "Using non-linear velocity obstacles to plan motions in a dynamic environment." 7th International Conference on Control, Automation, Robotics and Vision, 2002. ICARCV 2002.. Vol. 2. IEEE, 2002.</a:t>
            </a:r>
            <a:endParaRPr>
              <a:solidFill>
                <a:srgbClr val="000000"/>
              </a:solidFill>
            </a:endParaRPr>
          </a:p>
          <a:p>
            <a:pPr indent="-228600" lvl="0" marL="228600" rtl="0" algn="l">
              <a:lnSpc>
                <a:spcPct val="110000"/>
              </a:lnSpc>
              <a:spcBef>
                <a:spcPts val="0"/>
              </a:spcBef>
              <a:spcAft>
                <a:spcPts val="0"/>
              </a:spcAft>
              <a:buClr>
                <a:srgbClr val="000000"/>
              </a:buClr>
              <a:buSzPts val="1800"/>
              <a:buFont typeface="Arial"/>
              <a:buChar char="•"/>
            </a:pPr>
            <a:r>
              <a:rPr lang="en">
                <a:solidFill>
                  <a:srgbClr val="000000"/>
                </a:solidFill>
              </a:rPr>
              <a:t>Van den Berg, Jur, Ming Lin, and Dinesh Manocha. "Reciprocal velocity obstacles for real-time multi-agent navigation." 2008 IEEE International Conference on Robotics and Automation. IEEE, 2008.</a:t>
            </a:r>
            <a:endParaRPr>
              <a:solidFill>
                <a:srgbClr val="000000"/>
              </a:solidFill>
            </a:endParaRPr>
          </a:p>
          <a:p>
            <a:pPr indent="-228600" lvl="0" marL="228600" rtl="0" algn="l">
              <a:lnSpc>
                <a:spcPct val="110000"/>
              </a:lnSpc>
              <a:spcBef>
                <a:spcPts val="0"/>
              </a:spcBef>
              <a:spcAft>
                <a:spcPts val="0"/>
              </a:spcAft>
              <a:buClr>
                <a:srgbClr val="000000"/>
              </a:buClr>
              <a:buSzPts val="1800"/>
              <a:buFont typeface="Arial"/>
              <a:buChar char="•"/>
            </a:pPr>
            <a:r>
              <a:rPr lang="en">
                <a:solidFill>
                  <a:srgbClr val="000000"/>
                </a:solidFill>
              </a:rPr>
              <a:t>Wilkie, David, Jur Van Den Berg, and Dinesh Manocha. "Generalized velocity obstacles." 2009 IEEE/RSJ International Conference on Intelligent Robots and Systems. IEEE, 2009.</a:t>
            </a:r>
            <a:endParaRPr>
              <a:solidFill>
                <a:srgbClr val="000000"/>
              </a:solidFill>
            </a:endParaRPr>
          </a:p>
          <a:p>
            <a:pPr indent="-228600" lvl="0" marL="228600" rtl="0" algn="l">
              <a:lnSpc>
                <a:spcPct val="110000"/>
              </a:lnSpc>
              <a:spcBef>
                <a:spcPts val="0"/>
              </a:spcBef>
              <a:spcAft>
                <a:spcPts val="0"/>
              </a:spcAft>
              <a:buClr>
                <a:srgbClr val="000000"/>
              </a:buClr>
              <a:buSzPts val="1800"/>
              <a:buFont typeface="Arial"/>
              <a:buChar char="•"/>
            </a:pPr>
            <a:r>
              <a:rPr lang="en">
                <a:solidFill>
                  <a:srgbClr val="000000"/>
                </a:solidFill>
              </a:rPr>
              <a:t>Van Den Berg, Jur, et al. "Reciprocal n-body collision avoidance." Robotics research. Springer, Berlin, Heidelberg, 2011. 3-19.</a:t>
            </a:r>
            <a:endParaRPr>
              <a:solidFill>
                <a:srgbClr val="000000"/>
              </a:solidFill>
            </a:endParaRPr>
          </a:p>
          <a:p>
            <a:pPr indent="0" lvl="0" marL="0" rtl="0" algn="l">
              <a:lnSpc>
                <a:spcPct val="150000"/>
              </a:lnSpc>
              <a:spcBef>
                <a:spcPts val="1200"/>
              </a:spcBef>
              <a:spcAft>
                <a:spcPts val="0"/>
              </a:spcAft>
              <a:buSzPts val="1300"/>
              <a:buNone/>
            </a:pPr>
            <a:r>
              <a:t/>
            </a:r>
            <a:endParaRPr sz="1200">
              <a:solidFill>
                <a:srgbClr val="000000"/>
              </a:solidFill>
            </a:endParaRPr>
          </a:p>
          <a:p>
            <a:pPr indent="0" lvl="0" marL="0" rtl="0" algn="l">
              <a:lnSpc>
                <a:spcPct val="6818"/>
              </a:lnSpc>
              <a:spcBef>
                <a:spcPts val="1200"/>
              </a:spcBef>
              <a:spcAft>
                <a:spcPts val="0"/>
              </a:spcAft>
              <a:buSzPts val="1300"/>
              <a:buNone/>
            </a:pPr>
            <a:r>
              <a:t/>
            </a:r>
            <a:endParaRPr sz="1100">
              <a:solidFill>
                <a:srgbClr val="000000"/>
              </a:solidFill>
              <a:latin typeface="Times New Roman"/>
              <a:ea typeface="Times New Roman"/>
              <a:cs typeface="Times New Roman"/>
              <a:sym typeface="Times New Roman"/>
            </a:endParaRPr>
          </a:p>
          <a:p>
            <a:pPr indent="0" lvl="0" marL="0" rtl="0" algn="l">
              <a:lnSpc>
                <a:spcPct val="6818"/>
              </a:lnSpc>
              <a:spcBef>
                <a:spcPts val="1200"/>
              </a:spcBef>
              <a:spcAft>
                <a:spcPts val="0"/>
              </a:spcAft>
              <a:buSzPts val="1300"/>
              <a:buNone/>
            </a:pPr>
            <a:r>
              <a:t/>
            </a:r>
            <a:endParaRPr sz="1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 </a:t>
            </a:r>
            <a:endParaRPr/>
          </a:p>
        </p:txBody>
      </p:sp>
      <p:sp>
        <p:nvSpPr>
          <p:cNvPr id="297" name="Google Shape;297;p3"/>
          <p:cNvSpPr txBox="1"/>
          <p:nvPr/>
        </p:nvSpPr>
        <p:spPr>
          <a:xfrm>
            <a:off x="835300" y="1596700"/>
            <a:ext cx="7429200" cy="28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Problem Statement : To develop an obstacle &amp; collision avoidance system for the purpose of assistive autonomy of mobile robot teleoperation</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Eg: A teleoperated nursing robot taking velocity taking velocity commands from user but modifying them if it find itself in a possible future collision</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Motivating Goal : We try to device a dynamic obstacle avoidance system with minimal computation costa by utilizing simple sensors like LiDAR but still achieving profound and highly scalable results.</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 </a:t>
            </a:r>
            <a:endParaRPr/>
          </a:p>
        </p:txBody>
      </p:sp>
      <p:sp>
        <p:nvSpPr>
          <p:cNvPr id="561" name="Google Shape;561;p30"/>
          <p:cNvSpPr txBox="1"/>
          <p:nvPr>
            <p:ph idx="1" type="body"/>
          </p:nvPr>
        </p:nvSpPr>
        <p:spPr>
          <a:xfrm>
            <a:off x="332450" y="1297350"/>
            <a:ext cx="8234700" cy="343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a:latin typeface="Times New Roman"/>
                <a:ea typeface="Times New Roman"/>
                <a:cs typeface="Times New Roman"/>
                <a:sym typeface="Times New Roman"/>
              </a:rPr>
              <a:t>Papers:</a:t>
            </a:r>
            <a:endParaRPr b="1">
              <a:latin typeface="Times New Roman"/>
              <a:ea typeface="Times New Roman"/>
              <a:cs typeface="Times New Roman"/>
              <a:sym typeface="Times New Roman"/>
            </a:endParaRPr>
          </a:p>
          <a:p>
            <a:pPr indent="-228600" lvl="0" marL="228600" rtl="0" algn="l">
              <a:lnSpc>
                <a:spcPct val="110000"/>
              </a:lnSpc>
              <a:spcBef>
                <a:spcPts val="1600"/>
              </a:spcBef>
              <a:spcAft>
                <a:spcPts val="0"/>
              </a:spcAft>
              <a:buClr>
                <a:srgbClr val="000000"/>
              </a:buClr>
              <a:buSzPts val="1800"/>
              <a:buFont typeface="Arial"/>
              <a:buChar char="•"/>
            </a:pPr>
            <a:r>
              <a:rPr lang="en">
                <a:solidFill>
                  <a:srgbClr val="000000"/>
                </a:solidFill>
              </a:rPr>
              <a:t>Snape, Jamie, et al. "The hybrid reciprocal velocity obstacle." IEEE Transactions on Robotics 27.4 (2011): 696-706.</a:t>
            </a:r>
            <a:endParaRPr>
              <a:solidFill>
                <a:srgbClr val="000000"/>
              </a:solidFill>
            </a:endParaRPr>
          </a:p>
          <a:p>
            <a:pPr indent="-228600" lvl="0" marL="228600" rtl="0" algn="l">
              <a:lnSpc>
                <a:spcPct val="110000"/>
              </a:lnSpc>
              <a:spcBef>
                <a:spcPts val="0"/>
              </a:spcBef>
              <a:spcAft>
                <a:spcPts val="0"/>
              </a:spcAft>
              <a:buClr>
                <a:srgbClr val="000000"/>
              </a:buClr>
              <a:buSzPts val="1800"/>
              <a:buFont typeface="Arial"/>
              <a:buChar char="•"/>
            </a:pPr>
            <a:r>
              <a:rPr lang="en">
                <a:solidFill>
                  <a:srgbClr val="000000"/>
                </a:solidFill>
              </a:rPr>
              <a:t>Van Den Berg, Jur, et al. "Reciprocal collision avoidance with acceleration-velocity obstacles." 2011 IEEE International Conference on Robotics and Automation. IEEE, 2011.</a:t>
            </a:r>
            <a:endParaRPr>
              <a:solidFill>
                <a:srgbClr val="000000"/>
              </a:solidFill>
            </a:endParaRPr>
          </a:p>
          <a:p>
            <a:pPr indent="-228600" lvl="0" marL="228600" rtl="0" algn="l">
              <a:lnSpc>
                <a:spcPct val="110000"/>
              </a:lnSpc>
              <a:spcBef>
                <a:spcPts val="0"/>
              </a:spcBef>
              <a:spcAft>
                <a:spcPts val="0"/>
              </a:spcAft>
              <a:buClr>
                <a:srgbClr val="000000"/>
              </a:buClr>
              <a:buSzPts val="1800"/>
              <a:buFont typeface="Arial"/>
              <a:buChar char="•"/>
            </a:pPr>
            <a:r>
              <a:rPr lang="en">
                <a:solidFill>
                  <a:srgbClr val="000000"/>
                </a:solidFill>
              </a:rPr>
              <a:t>Bareiss, Daman, and Jur van den Berg. "Generalized reciprocal collision avoidance." The International Journal of Robotics Research 34.12 (2015): 1501-1514.</a:t>
            </a:r>
            <a:endParaRPr>
              <a:solidFill>
                <a:srgbClr val="000000"/>
              </a:solidFill>
            </a:endParaRPr>
          </a:p>
          <a:p>
            <a:pPr indent="-228600" lvl="0" marL="228600" rtl="0" algn="l">
              <a:lnSpc>
                <a:spcPct val="110000"/>
              </a:lnSpc>
              <a:spcBef>
                <a:spcPts val="0"/>
              </a:spcBef>
              <a:spcAft>
                <a:spcPts val="0"/>
              </a:spcAft>
              <a:buClr>
                <a:srgbClr val="000000"/>
              </a:buClr>
              <a:buSzPts val="1800"/>
              <a:buFont typeface="Arial"/>
              <a:buChar char="•"/>
            </a:pPr>
            <a:r>
              <a:rPr lang="en">
                <a:solidFill>
                  <a:srgbClr val="000000"/>
                </a:solidFill>
              </a:rPr>
              <a:t>Kim, Sujeong, et al. "Brvo: Predicting pedestrian trajectories using velocity-space reasoning." The International Journal of Robotics Research 34.2 (2015): 201-217.</a:t>
            </a:r>
            <a:endParaRPr>
              <a:solidFill>
                <a:srgbClr val="000000"/>
              </a:solidFill>
            </a:endParaRPr>
          </a:p>
          <a:p>
            <a:pPr indent="0" lvl="0" marL="0" rtl="0" algn="l">
              <a:lnSpc>
                <a:spcPct val="110000"/>
              </a:lnSpc>
              <a:spcBef>
                <a:spcPts val="1000"/>
              </a:spcBef>
              <a:spcAft>
                <a:spcPts val="0"/>
              </a:spcAft>
              <a:buSzPts val="1300"/>
              <a:buNone/>
            </a:pPr>
            <a:r>
              <a:t/>
            </a:r>
            <a:endParaRPr>
              <a:solidFill>
                <a:srgbClr val="000000"/>
              </a:solidFill>
            </a:endParaRPr>
          </a:p>
          <a:p>
            <a:pPr indent="0" lvl="0" marL="0" rtl="0" algn="l">
              <a:lnSpc>
                <a:spcPct val="6818"/>
              </a:lnSpc>
              <a:spcBef>
                <a:spcPts val="1200"/>
              </a:spcBef>
              <a:spcAft>
                <a:spcPts val="0"/>
              </a:spcAft>
              <a:buSzPts val="1300"/>
              <a:buNone/>
            </a:pPr>
            <a:r>
              <a:t/>
            </a:r>
            <a:endParaRPr sz="1100">
              <a:solidFill>
                <a:srgbClr val="000000"/>
              </a:solidFill>
              <a:latin typeface="Times New Roman"/>
              <a:ea typeface="Times New Roman"/>
              <a:cs typeface="Times New Roman"/>
              <a:sym typeface="Times New Roman"/>
            </a:endParaRPr>
          </a:p>
          <a:p>
            <a:pPr indent="0" lvl="0" marL="0" rtl="0" algn="l">
              <a:lnSpc>
                <a:spcPct val="150000"/>
              </a:lnSpc>
              <a:spcBef>
                <a:spcPts val="1200"/>
              </a:spcBef>
              <a:spcAft>
                <a:spcPts val="0"/>
              </a:spcAft>
              <a:buSzPts val="1300"/>
              <a:buNone/>
            </a:pPr>
            <a:r>
              <a:t/>
            </a:r>
            <a:endParaRPr sz="1100">
              <a:solidFill>
                <a:srgbClr val="000000"/>
              </a:solidFill>
              <a:latin typeface="Times New Roman"/>
              <a:ea typeface="Times New Roman"/>
              <a:cs typeface="Times New Roman"/>
              <a:sym typeface="Times New Roman"/>
            </a:endParaRPr>
          </a:p>
          <a:p>
            <a:pPr indent="0" lvl="0" marL="0" rtl="0" algn="l">
              <a:lnSpc>
                <a:spcPct val="6818"/>
              </a:lnSpc>
              <a:spcBef>
                <a:spcPts val="1200"/>
              </a:spcBef>
              <a:spcAft>
                <a:spcPts val="0"/>
              </a:spcAft>
              <a:buSzPts val="1300"/>
              <a:buNone/>
            </a:pPr>
            <a:r>
              <a:t/>
            </a:r>
            <a:endParaRPr sz="1100">
              <a:solidFill>
                <a:srgbClr val="000000"/>
              </a:solidFill>
              <a:latin typeface="Times New Roman"/>
              <a:ea typeface="Times New Roman"/>
              <a:cs typeface="Times New Roman"/>
              <a:sym typeface="Times New Roman"/>
            </a:endParaRPr>
          </a:p>
          <a:p>
            <a:pPr indent="0" lvl="0" marL="0" rtl="0" algn="l">
              <a:lnSpc>
                <a:spcPct val="6818"/>
              </a:lnSpc>
              <a:spcBef>
                <a:spcPts val="1200"/>
              </a:spcBef>
              <a:spcAft>
                <a:spcPts val="0"/>
              </a:spcAft>
              <a:buSzPts val="1300"/>
              <a:buNone/>
            </a:pPr>
            <a:r>
              <a:t/>
            </a:r>
            <a:endParaRPr sz="11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567" name="Google Shape;567;p31"/>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Autofit/>
          </a:bodyPr>
          <a:lstStyle/>
          <a:p>
            <a:pPr indent="-311150" lvl="0" marL="457200" rtl="0" algn="l">
              <a:lnSpc>
                <a:spcPct val="110000"/>
              </a:lnSpc>
              <a:spcBef>
                <a:spcPts val="1000"/>
              </a:spcBef>
              <a:spcAft>
                <a:spcPts val="0"/>
              </a:spcAft>
              <a:buClr>
                <a:srgbClr val="000000"/>
              </a:buClr>
              <a:buSzPts val="1300"/>
              <a:buChar char="●"/>
            </a:pPr>
            <a:r>
              <a:rPr lang="en">
                <a:solidFill>
                  <a:srgbClr val="000000"/>
                </a:solidFill>
              </a:rPr>
              <a:t>Gopalakrishnan, Bharath, et al. "Prvo: Probabilistic reciprocal velocity obstacle for multi robot navigation under uncertainty." 2017 IEEE/RSJ International Conference on Intelligent Robots and Systems (IROS). IEEE, 2017.</a:t>
            </a:r>
            <a:endParaRPr>
              <a:solidFill>
                <a:srgbClr val="000000"/>
              </a:solidFill>
            </a:endParaRPr>
          </a:p>
          <a:p>
            <a:pPr indent="0" lvl="0" marL="457200" rtl="0" algn="l">
              <a:lnSpc>
                <a:spcPct val="6818"/>
              </a:lnSpc>
              <a:spcBef>
                <a:spcPts val="1200"/>
              </a:spcBef>
              <a:spcAft>
                <a:spcPts val="0"/>
              </a:spcAft>
              <a:buSzPts val="1300"/>
              <a:buNone/>
            </a:pPr>
            <a:r>
              <a:t/>
            </a:r>
            <a:endParaRPr b="1" u="sng">
              <a:solidFill>
                <a:srgbClr val="000000"/>
              </a:solidFill>
            </a:endParaRPr>
          </a:p>
          <a:p>
            <a:pPr indent="0" lvl="0" marL="0" rtl="0" algn="l">
              <a:lnSpc>
                <a:spcPct val="6818"/>
              </a:lnSpc>
              <a:spcBef>
                <a:spcPts val="1200"/>
              </a:spcBef>
              <a:spcAft>
                <a:spcPts val="0"/>
              </a:spcAft>
              <a:buSzPts val="1300"/>
              <a:buNone/>
            </a:pPr>
            <a:r>
              <a:rPr b="1" lang="en" u="sng">
                <a:solidFill>
                  <a:srgbClr val="000000"/>
                </a:solidFill>
              </a:rPr>
              <a:t>Packages &amp; Libraries: </a:t>
            </a:r>
            <a:endParaRPr b="1" u="sng">
              <a:solidFill>
                <a:srgbClr val="000000"/>
              </a:solidFill>
            </a:endParaRPr>
          </a:p>
          <a:p>
            <a:pPr indent="-311150" lvl="0" marL="914400" rtl="0" algn="l">
              <a:lnSpc>
                <a:spcPct val="6818"/>
              </a:lnSpc>
              <a:spcBef>
                <a:spcPts val="1200"/>
              </a:spcBef>
              <a:spcAft>
                <a:spcPts val="0"/>
              </a:spcAft>
              <a:buSzPts val="1300"/>
              <a:buChar char="●"/>
            </a:pPr>
            <a:r>
              <a:rPr lang="en" u="sng">
                <a:solidFill>
                  <a:schemeClr val="hlink"/>
                </a:solidFill>
                <a:hlinkClick r:id="rId3"/>
              </a:rPr>
              <a:t>https://github.com/tysik/obstacle_detector</a:t>
            </a:r>
            <a:endParaRPr u="sng"/>
          </a:p>
          <a:p>
            <a:pPr indent="-311150" lvl="0" marL="914400" rtl="0" algn="l">
              <a:lnSpc>
                <a:spcPct val="6818"/>
              </a:lnSpc>
              <a:spcBef>
                <a:spcPts val="0"/>
              </a:spcBef>
              <a:spcAft>
                <a:spcPts val="0"/>
              </a:spcAft>
              <a:buSzPts val="1300"/>
              <a:buChar char="●"/>
            </a:pPr>
            <a:r>
              <a:rPr lang="en" u="sng"/>
              <a:t>http://gamma.cs.unc.edu/RVO2/</a:t>
            </a:r>
            <a:endParaRPr u="sng"/>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aphicFrame>
        <p:nvGraphicFramePr>
          <p:cNvPr id="572" name="Google Shape;572;p32"/>
          <p:cNvGraphicFramePr/>
          <p:nvPr/>
        </p:nvGraphicFramePr>
        <p:xfrm>
          <a:off x="1107150" y="1480750"/>
          <a:ext cx="3000000" cy="3000000"/>
        </p:xfrm>
        <a:graphic>
          <a:graphicData uri="http://schemas.openxmlformats.org/drawingml/2006/table">
            <a:tbl>
              <a:tblPr>
                <a:noFill/>
                <a:tableStyleId>{0598B1D9-0D0E-4F65-A04F-A495CC9679B6}</a:tableStyleId>
              </a:tblPr>
              <a:tblGrid>
                <a:gridCol w="2872075"/>
                <a:gridCol w="3146950"/>
              </a:tblGrid>
              <a:tr h="3447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Parameter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Description </a:t>
                      </a:r>
                      <a:endParaRPr sz="1400" u="none" cap="none" strike="noStrike"/>
                    </a:p>
                  </a:txBody>
                  <a:tcPr marT="91425" marB="91425" marR="91425" marL="91425"/>
                </a:tc>
              </a:tr>
              <a:tr h="383475">
                <a:tc>
                  <a:txBody>
                    <a:bodyPr/>
                    <a:lstStyle/>
                    <a:p>
                      <a:pPr indent="0" lvl="0" marL="0" marR="0" rtl="0" algn="l">
                        <a:lnSpc>
                          <a:spcPct val="100000"/>
                        </a:lnSpc>
                        <a:spcBef>
                          <a:spcPts val="0"/>
                        </a:spcBef>
                        <a:spcAft>
                          <a:spcPts val="0"/>
                        </a:spcAft>
                        <a:buClr>
                          <a:srgbClr val="000000"/>
                        </a:buClr>
                        <a:buSzPts val="1000"/>
                        <a:buFont typeface="Arial"/>
                        <a:buNone/>
                      </a:pPr>
                      <a:r>
                        <a:rPr b="1" lang="en" sz="800" u="none" cap="none" strike="noStrike">
                          <a:solidFill>
                            <a:srgbClr val="24292E"/>
                          </a:solidFill>
                          <a:highlight>
                            <a:srgbClr val="FFF2CC"/>
                          </a:highlight>
                          <a:latin typeface="Courier New"/>
                          <a:ea typeface="Courier New"/>
                          <a:cs typeface="Courier New"/>
                          <a:sym typeface="Courier New"/>
                        </a:rPr>
                        <a:t>Min_group_points (N_min)</a:t>
                      </a:r>
                      <a:endParaRPr b="1" sz="1200" u="none" cap="none" strike="noStrike">
                        <a:highlight>
                          <a:srgbClr val="FFF2CC"/>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800" u="none" cap="none" strike="noStrike">
                          <a:solidFill>
                            <a:srgbClr val="24292E"/>
                          </a:solidFill>
                          <a:highlight>
                            <a:srgbClr val="FFF2CC"/>
                          </a:highlight>
                          <a:latin typeface="Courier New"/>
                          <a:ea typeface="Courier New"/>
                          <a:cs typeface="Courier New"/>
                          <a:sym typeface="Courier New"/>
                        </a:rPr>
                        <a:t>Minimum no.of points to create a group</a:t>
                      </a:r>
                      <a:endParaRPr b="1" sz="1200" u="none" cap="none" strike="noStrike">
                        <a:highlight>
                          <a:srgbClr val="FFF2CC"/>
                        </a:highlight>
                      </a:endParaRPr>
                    </a:p>
                  </a:txBody>
                  <a:tcPr marT="91425" marB="91425" marR="91425" marL="91425"/>
                </a:tc>
              </a:tr>
              <a:tr h="383475">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solidFill>
                            <a:srgbClr val="24292E"/>
                          </a:solidFill>
                          <a:latin typeface="Courier New"/>
                          <a:ea typeface="Courier New"/>
                          <a:cs typeface="Courier New"/>
                          <a:sym typeface="Courier New"/>
                        </a:rPr>
                        <a:t>Distance_proportion (d_p)</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solidFill>
                            <a:srgbClr val="24292E"/>
                          </a:solidFill>
                          <a:latin typeface="Courier New"/>
                          <a:ea typeface="Courier New"/>
                          <a:cs typeface="Courier New"/>
                          <a:sym typeface="Courier New"/>
                        </a:rPr>
                        <a:t>Allowable distance between points</a:t>
                      </a:r>
                      <a:endParaRPr sz="1200" u="none" cap="none" strike="noStrike"/>
                    </a:p>
                  </a:txBody>
                  <a:tcPr marT="91425" marB="91425" marR="91425" marL="91425"/>
                </a:tc>
              </a:tr>
              <a:tr h="383475">
                <a:tc>
                  <a:txBody>
                    <a:bodyPr/>
                    <a:lstStyle/>
                    <a:p>
                      <a:pPr indent="0" lvl="0" marL="0" marR="0" rtl="0" algn="l">
                        <a:lnSpc>
                          <a:spcPct val="100000"/>
                        </a:lnSpc>
                        <a:spcBef>
                          <a:spcPts val="0"/>
                        </a:spcBef>
                        <a:spcAft>
                          <a:spcPts val="0"/>
                        </a:spcAft>
                        <a:buClr>
                          <a:srgbClr val="000000"/>
                        </a:buClr>
                        <a:buSzPts val="1000"/>
                        <a:buFont typeface="Arial"/>
                        <a:buNone/>
                      </a:pPr>
                      <a:r>
                        <a:rPr b="1" lang="en" sz="800" u="none" cap="none" strike="noStrike">
                          <a:solidFill>
                            <a:srgbClr val="24292E"/>
                          </a:solidFill>
                          <a:latin typeface="Courier New"/>
                          <a:ea typeface="Courier New"/>
                          <a:cs typeface="Courier New"/>
                          <a:sym typeface="Courier New"/>
                        </a:rPr>
                        <a:t>Max_group_distance (d_group)</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800" u="none" cap="none" strike="noStrike">
                          <a:solidFill>
                            <a:srgbClr val="24292E"/>
                          </a:solidFill>
                          <a:latin typeface="Courier New"/>
                          <a:ea typeface="Courier New"/>
                          <a:cs typeface="Courier New"/>
                          <a:sym typeface="Courier New"/>
                        </a:rPr>
                        <a:t>Create group points d &gt; d_group</a:t>
                      </a:r>
                      <a:endParaRPr b="1" sz="1200" u="none" cap="none" strike="noStrike"/>
                    </a:p>
                  </a:txBody>
                  <a:tcPr marT="91425" marB="91425" marR="91425" marL="91425"/>
                </a:tc>
              </a:tr>
              <a:tr h="383475">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solidFill>
                            <a:srgbClr val="24292E"/>
                          </a:solidFill>
                          <a:latin typeface="Courier New"/>
                          <a:ea typeface="Courier New"/>
                          <a:cs typeface="Courier New"/>
                          <a:sym typeface="Courier New"/>
                        </a:rPr>
                        <a:t>Max_split_distance (d_split)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solidFill>
                            <a:srgbClr val="24292E"/>
                          </a:solidFill>
                          <a:latin typeface="Courier New"/>
                          <a:ea typeface="Courier New"/>
                          <a:cs typeface="Courier New"/>
                          <a:sym typeface="Courier New"/>
                        </a:rPr>
                        <a:t>split a group point d &gt; d_split</a:t>
                      </a:r>
                      <a:endParaRPr sz="1200" u="none" cap="none" strike="noStrike"/>
                    </a:p>
                  </a:txBody>
                  <a:tcPr marT="91425" marB="91425" marR="91425" marL="91425"/>
                </a:tc>
              </a:tr>
              <a:tr h="503300">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solidFill>
                            <a:srgbClr val="24292E"/>
                          </a:solidFill>
                          <a:latin typeface="Courier New"/>
                          <a:ea typeface="Courier New"/>
                          <a:cs typeface="Courier New"/>
                          <a:sym typeface="Courier New"/>
                        </a:rPr>
                        <a:t>Max_merge_spread (d_spread)</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solidFill>
                            <a:srgbClr val="24292E"/>
                          </a:solidFill>
                          <a:latin typeface="Courier New"/>
                          <a:ea typeface="Courier New"/>
                          <a:cs typeface="Courier New"/>
                          <a:sym typeface="Courier New"/>
                        </a:rPr>
                        <a:t>Merge line segments, if extreme points d &lt; d_spread </a:t>
                      </a:r>
                      <a:endParaRPr sz="1200" u="none" cap="none" strike="noStrike"/>
                    </a:p>
                  </a:txBody>
                  <a:tcPr marT="91425" marB="91425" marR="91425" marL="91425"/>
                </a:tc>
              </a:tr>
              <a:tr h="383475">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solidFill>
                            <a:srgbClr val="24292E"/>
                          </a:solidFill>
                          <a:latin typeface="Courier New"/>
                          <a:ea typeface="Courier New"/>
                          <a:cs typeface="Courier New"/>
                          <a:sym typeface="Courier New"/>
                        </a:rPr>
                        <a:t>Max_merge_separation (d_sep)</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solidFill>
                            <a:srgbClr val="24292E"/>
                          </a:solidFill>
                          <a:latin typeface="Courier New"/>
                          <a:ea typeface="Courier New"/>
                          <a:cs typeface="Courier New"/>
                          <a:sym typeface="Courier New"/>
                        </a:rPr>
                        <a:t>Merge obstacles &lt; d_sep</a:t>
                      </a:r>
                      <a:endParaRPr sz="1200" u="none" cap="none" strike="noStrike"/>
                    </a:p>
                  </a:txBody>
                  <a:tcPr marT="91425" marB="91425" marR="91425" marL="91425"/>
                </a:tc>
              </a:tr>
              <a:tr h="383475">
                <a:tc>
                  <a:txBody>
                    <a:bodyPr/>
                    <a:lstStyle/>
                    <a:p>
                      <a:pPr indent="0" lvl="0" marL="0" marR="0" rtl="0" algn="l">
                        <a:lnSpc>
                          <a:spcPct val="100000"/>
                        </a:lnSpc>
                        <a:spcBef>
                          <a:spcPts val="0"/>
                        </a:spcBef>
                        <a:spcAft>
                          <a:spcPts val="0"/>
                        </a:spcAft>
                        <a:buClr>
                          <a:srgbClr val="000000"/>
                        </a:buClr>
                        <a:buSzPts val="1000"/>
                        <a:buFont typeface="Arial"/>
                        <a:buNone/>
                      </a:pPr>
                      <a:r>
                        <a:rPr b="1" lang="en" sz="800" u="none" cap="none" strike="noStrike">
                          <a:solidFill>
                            <a:srgbClr val="24292E"/>
                          </a:solidFill>
                          <a:highlight>
                            <a:srgbClr val="FFF2CC"/>
                          </a:highlight>
                          <a:latin typeface="Courier New"/>
                          <a:ea typeface="Courier New"/>
                          <a:cs typeface="Courier New"/>
                          <a:sym typeface="Courier New"/>
                        </a:rPr>
                        <a:t>Radius_enlargement (r_merge)</a:t>
                      </a:r>
                      <a:endParaRPr b="1" sz="1200" u="none" cap="none" strike="noStrike">
                        <a:highlight>
                          <a:srgbClr val="FFF2CC"/>
                        </a:highlight>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800" u="none" cap="none" strike="noStrike">
                          <a:solidFill>
                            <a:srgbClr val="24292E"/>
                          </a:solidFill>
                          <a:highlight>
                            <a:srgbClr val="FFF2CC"/>
                          </a:highlight>
                          <a:latin typeface="Courier New"/>
                          <a:ea typeface="Courier New"/>
                          <a:cs typeface="Courier New"/>
                          <a:sym typeface="Courier New"/>
                        </a:rPr>
                        <a:t>Enlarge radius</a:t>
                      </a:r>
                      <a:endParaRPr b="1" sz="1200" u="none" cap="none" strike="noStrike">
                        <a:highlight>
                          <a:srgbClr val="FFF2CC"/>
                        </a:highlight>
                      </a:endParaRPr>
                    </a:p>
                  </a:txBody>
                  <a:tcPr marT="91425" marB="91425" marR="91425" marL="91425"/>
                </a:tc>
              </a:tr>
              <a:tr h="383475">
                <a:tc>
                  <a:txBody>
                    <a:bodyPr/>
                    <a:lstStyle/>
                    <a:p>
                      <a:pPr indent="0" lvl="0" marL="0" marR="0" rtl="0" algn="l">
                        <a:lnSpc>
                          <a:spcPct val="100000"/>
                        </a:lnSpc>
                        <a:spcBef>
                          <a:spcPts val="0"/>
                        </a:spcBef>
                        <a:spcAft>
                          <a:spcPts val="0"/>
                        </a:spcAft>
                        <a:buClr>
                          <a:srgbClr val="000000"/>
                        </a:buClr>
                        <a:buSzPts val="1000"/>
                        <a:buFont typeface="Arial"/>
                        <a:buNone/>
                      </a:pPr>
                      <a:r>
                        <a:rPr b="1" lang="en" sz="800" u="none" cap="none" strike="noStrike">
                          <a:solidFill>
                            <a:srgbClr val="24292E"/>
                          </a:solidFill>
                          <a:highlight>
                            <a:srgbClr val="FFF2CC"/>
                          </a:highlight>
                          <a:latin typeface="Courier New"/>
                          <a:ea typeface="Courier New"/>
                          <a:cs typeface="Courier New"/>
                          <a:sym typeface="Courier New"/>
                        </a:rPr>
                        <a:t>Max_circle_radius (r_max)</a:t>
                      </a:r>
                      <a:endParaRPr b="1" sz="800" u="none" cap="none" strike="noStrike">
                        <a:solidFill>
                          <a:srgbClr val="24292E"/>
                        </a:solidFill>
                        <a:highlight>
                          <a:srgbClr val="FFF2CC"/>
                        </a:highlight>
                        <a:latin typeface="Courier New"/>
                        <a:ea typeface="Courier New"/>
                        <a:cs typeface="Courier New"/>
                        <a:sym typeface="Courier New"/>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800" u="none" cap="none" strike="noStrike">
                          <a:solidFill>
                            <a:srgbClr val="24292E"/>
                          </a:solidFill>
                          <a:highlight>
                            <a:srgbClr val="FFF2CC"/>
                          </a:highlight>
                          <a:latin typeface="Courier New"/>
                          <a:ea typeface="Courier New"/>
                          <a:cs typeface="Courier New"/>
                          <a:sym typeface="Courier New"/>
                        </a:rPr>
                        <a:t>Discard obstacle radius &gt; r_max</a:t>
                      </a:r>
                      <a:endParaRPr b="1" sz="1200" u="none" cap="none" strike="noStrike">
                        <a:highlight>
                          <a:srgbClr val="FFF2CC"/>
                        </a:highlight>
                      </a:endParaRPr>
                    </a:p>
                  </a:txBody>
                  <a:tcPr marT="91425" marB="91425" marR="91425" marL="91425"/>
                </a:tc>
              </a:tr>
            </a:tbl>
          </a:graphicData>
        </a:graphic>
      </p:graphicFrame>
      <p:sp>
        <p:nvSpPr>
          <p:cNvPr id="573" name="Google Shape;573;p32"/>
          <p:cNvSpPr txBox="1"/>
          <p:nvPr>
            <p:ph type="title"/>
          </p:nvPr>
        </p:nvSpPr>
        <p:spPr>
          <a:xfrm>
            <a:off x="1137400" y="435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Appendix : Additional Parameters of Object Tracking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Deliverables </a:t>
            </a:r>
            <a:endParaRPr/>
          </a:p>
        </p:txBody>
      </p:sp>
      <p:sp>
        <p:nvSpPr>
          <p:cNvPr id="303" name="Google Shape;303;p4"/>
          <p:cNvSpPr txBox="1"/>
          <p:nvPr/>
        </p:nvSpPr>
        <p:spPr>
          <a:xfrm>
            <a:off x="118750" y="1386700"/>
            <a:ext cx="8743200" cy="36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50"/>
              <a:buFont typeface="Arial"/>
              <a:buNone/>
            </a:pPr>
            <a:r>
              <a:rPr b="0" i="0" lang="en" sz="1250" u="none" cap="none" strike="noStrike">
                <a:solidFill>
                  <a:srgbClr val="000000"/>
                </a:solidFill>
                <a:latin typeface="Gill Sans"/>
                <a:ea typeface="Gill Sans"/>
                <a:cs typeface="Gill Sans"/>
                <a:sym typeface="Gill Sans"/>
              </a:rPr>
              <a:t>Base Goals:</a:t>
            </a:r>
            <a:endParaRPr b="0" i="0" sz="125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rgbClr val="000000"/>
              </a:solidFill>
              <a:latin typeface="Gill Sans"/>
              <a:ea typeface="Gill Sans"/>
              <a:cs typeface="Gill Sans"/>
              <a:sym typeface="Gill Sans"/>
            </a:endParaRPr>
          </a:p>
          <a:p>
            <a:pPr indent="-200025" lvl="0" marL="228600" marR="0" rtl="0" algn="l">
              <a:lnSpc>
                <a:spcPct val="150000"/>
              </a:lnSpc>
              <a:spcBef>
                <a:spcPts val="0"/>
              </a:spcBef>
              <a:spcAft>
                <a:spcPts val="0"/>
              </a:spcAft>
              <a:buClr>
                <a:srgbClr val="000000"/>
              </a:buClr>
              <a:buSzPts val="1350"/>
              <a:buFont typeface="Gill Sans"/>
              <a:buChar char="•"/>
            </a:pPr>
            <a:r>
              <a:rPr b="0" i="0" lang="en" sz="1350" u="none" cap="none" strike="noStrike">
                <a:solidFill>
                  <a:srgbClr val="000000"/>
                </a:solidFill>
                <a:latin typeface="Gill Sans"/>
                <a:ea typeface="Gill Sans"/>
                <a:cs typeface="Gill Sans"/>
                <a:sym typeface="Gill Sans"/>
              </a:rPr>
              <a:t>Review on dynamic obstacle avoidance. ✔</a:t>
            </a:r>
            <a:endParaRPr b="0" i="0" sz="2100" u="none" cap="none" strike="noStrike">
              <a:solidFill>
                <a:srgbClr val="000000"/>
              </a:solidFill>
              <a:latin typeface="Gill Sans"/>
              <a:ea typeface="Gill Sans"/>
              <a:cs typeface="Gill Sans"/>
              <a:sym typeface="Gill Sans"/>
            </a:endParaRPr>
          </a:p>
          <a:p>
            <a:pPr indent="-200025" lvl="0" marL="228600" marR="0" rtl="0" algn="l">
              <a:lnSpc>
                <a:spcPct val="150000"/>
              </a:lnSpc>
              <a:spcBef>
                <a:spcPts val="0"/>
              </a:spcBef>
              <a:spcAft>
                <a:spcPts val="0"/>
              </a:spcAft>
              <a:buClr>
                <a:srgbClr val="000000"/>
              </a:buClr>
              <a:buSzPts val="1350"/>
              <a:buFont typeface="Gill Sans"/>
              <a:buChar char="•"/>
            </a:pPr>
            <a:r>
              <a:rPr b="0" i="0" lang="en" sz="1350" u="none" cap="none" strike="noStrike">
                <a:solidFill>
                  <a:srgbClr val="000000"/>
                </a:solidFill>
                <a:latin typeface="Gill Sans"/>
                <a:ea typeface="Gill Sans"/>
                <a:cs typeface="Gill Sans"/>
                <a:sym typeface="Gill Sans"/>
              </a:rPr>
              <a:t>Identify the methods applicable to the assisted navigation of nursing robot in cluttered human environment for assistive robot autonomy ✔</a:t>
            </a:r>
            <a:endParaRPr b="0" i="0" sz="2100" u="none" cap="none" strike="noStrike">
              <a:solidFill>
                <a:srgbClr val="000000"/>
              </a:solidFill>
              <a:latin typeface="Gill Sans"/>
              <a:ea typeface="Gill Sans"/>
              <a:cs typeface="Gill Sans"/>
              <a:sym typeface="Gill Sans"/>
            </a:endParaRPr>
          </a:p>
          <a:p>
            <a:pPr indent="-200025" lvl="0" marL="228600" marR="0" rtl="0" algn="l">
              <a:lnSpc>
                <a:spcPct val="150000"/>
              </a:lnSpc>
              <a:spcBef>
                <a:spcPts val="0"/>
              </a:spcBef>
              <a:spcAft>
                <a:spcPts val="0"/>
              </a:spcAft>
              <a:buClr>
                <a:srgbClr val="000000"/>
              </a:buClr>
              <a:buSzPts val="1350"/>
              <a:buFont typeface="Gill Sans"/>
              <a:buChar char="•"/>
            </a:pPr>
            <a:r>
              <a:rPr b="0" i="0" lang="en" sz="1350" u="none" cap="none" strike="noStrike">
                <a:solidFill>
                  <a:srgbClr val="000000"/>
                </a:solidFill>
                <a:latin typeface="Gill Sans"/>
                <a:ea typeface="Gill Sans"/>
                <a:cs typeface="Gill Sans"/>
                <a:sym typeface="Gill Sans"/>
              </a:rPr>
              <a:t>Implement the selected navigation assistance (collision avoidance) (✔) and integrate with GUI in ROS (X)</a:t>
            </a:r>
            <a:endParaRPr b="0" i="0" sz="2100" u="none" cap="none" strike="noStrike">
              <a:solidFill>
                <a:srgbClr val="000000"/>
              </a:solidFill>
              <a:latin typeface="Gill Sans"/>
              <a:ea typeface="Gill Sans"/>
              <a:cs typeface="Gill Sans"/>
              <a:sym typeface="Gill Sans"/>
            </a:endParaRPr>
          </a:p>
          <a:p>
            <a:pPr indent="-200025" lvl="0" marL="228600" marR="0" rtl="0" algn="l">
              <a:lnSpc>
                <a:spcPct val="150000"/>
              </a:lnSpc>
              <a:spcBef>
                <a:spcPts val="0"/>
              </a:spcBef>
              <a:spcAft>
                <a:spcPts val="0"/>
              </a:spcAft>
              <a:buClr>
                <a:srgbClr val="000000"/>
              </a:buClr>
              <a:buSzPts val="1350"/>
              <a:buFont typeface="Gill Sans"/>
              <a:buChar char="•"/>
            </a:pPr>
            <a:r>
              <a:rPr b="0" i="0" lang="en" sz="1350" u="none" cap="none" strike="noStrike">
                <a:solidFill>
                  <a:srgbClr val="000000"/>
                </a:solidFill>
                <a:latin typeface="Gill Sans"/>
                <a:ea typeface="Gill Sans"/>
                <a:cs typeface="Gill Sans"/>
                <a:sym typeface="Gill Sans"/>
              </a:rPr>
              <a:t>Test it with different environmental variables (such as number of obstacles/humans, their speeds, etc.) ✔</a:t>
            </a:r>
            <a:endParaRPr b="0" i="0" sz="2100" u="none" cap="none" strike="noStrike">
              <a:solidFill>
                <a:srgbClr val="000000"/>
              </a:solidFill>
              <a:latin typeface="Gill Sans"/>
              <a:ea typeface="Gill Sans"/>
              <a:cs typeface="Gill Sans"/>
              <a:sym typeface="Gill Sans"/>
            </a:endParaRPr>
          </a:p>
          <a:p>
            <a:pPr indent="-200025" lvl="0" marL="228600" marR="0" rtl="0" algn="l">
              <a:lnSpc>
                <a:spcPct val="150000"/>
              </a:lnSpc>
              <a:spcBef>
                <a:spcPts val="0"/>
              </a:spcBef>
              <a:spcAft>
                <a:spcPts val="0"/>
              </a:spcAft>
              <a:buClr>
                <a:srgbClr val="000000"/>
              </a:buClr>
              <a:buSzPts val="1350"/>
              <a:buFont typeface="Gill Sans"/>
              <a:buChar char="•"/>
            </a:pPr>
            <a:r>
              <a:rPr b="0" i="0" lang="en" sz="1350" u="none" cap="none" strike="noStrike">
                <a:solidFill>
                  <a:srgbClr val="000000"/>
                </a:solidFill>
                <a:latin typeface="Gill Sans"/>
                <a:ea typeface="Gill Sans"/>
                <a:cs typeface="Gill Sans"/>
                <a:sym typeface="Gill Sans"/>
              </a:rPr>
              <a:t>Test individual and combined navigation assistance, on the nursing robot control with 3 dof joystick and driving cockpit (X)</a:t>
            </a:r>
            <a:endParaRPr b="0" i="0" sz="2100" u="none" cap="none" strike="noStrike">
              <a:solidFill>
                <a:srgbClr val="000000"/>
              </a:solidFill>
              <a:latin typeface="Gill Sans"/>
              <a:ea typeface="Gill Sans"/>
              <a:cs typeface="Gill Sans"/>
              <a:sym typeface="Gill Sans"/>
            </a:endParaRPr>
          </a:p>
          <a:p>
            <a:pPr indent="-200025" lvl="0" marL="228600" marR="0" rtl="0" algn="l">
              <a:lnSpc>
                <a:spcPct val="150000"/>
              </a:lnSpc>
              <a:spcBef>
                <a:spcPts val="0"/>
              </a:spcBef>
              <a:spcAft>
                <a:spcPts val="0"/>
              </a:spcAft>
              <a:buClr>
                <a:srgbClr val="000000"/>
              </a:buClr>
              <a:buSzPts val="1350"/>
              <a:buFont typeface="Gill Sans"/>
              <a:buChar char="•"/>
            </a:pPr>
            <a:r>
              <a:rPr b="0" i="0" lang="en" sz="1350" u="none" cap="none" strike="noStrike">
                <a:solidFill>
                  <a:srgbClr val="000000"/>
                </a:solidFill>
                <a:latin typeface="Gill Sans"/>
                <a:ea typeface="Gill Sans"/>
                <a:cs typeface="Gill Sans"/>
                <a:sym typeface="Gill Sans"/>
              </a:rPr>
              <a:t>Report for the project (✔)</a:t>
            </a:r>
            <a:endParaRPr b="0" i="0" sz="2100" u="none" cap="none" strike="noStrike">
              <a:solidFill>
                <a:srgbClr val="000000"/>
              </a:solidFill>
              <a:latin typeface="Gill Sans"/>
              <a:ea typeface="Gill Sans"/>
              <a:cs typeface="Gill Sans"/>
              <a:sym typeface="Gill Sans"/>
            </a:endParaRPr>
          </a:p>
          <a:p>
            <a:pPr indent="-200025" lvl="0" marL="228600" marR="0" rtl="0" algn="l">
              <a:lnSpc>
                <a:spcPct val="150000"/>
              </a:lnSpc>
              <a:spcBef>
                <a:spcPts val="0"/>
              </a:spcBef>
              <a:spcAft>
                <a:spcPts val="0"/>
              </a:spcAft>
              <a:buClr>
                <a:srgbClr val="000000"/>
              </a:buClr>
              <a:buSzPts val="1350"/>
              <a:buFont typeface="Gill Sans"/>
              <a:buChar char="•"/>
            </a:pPr>
            <a:r>
              <a:rPr b="0" i="0" lang="en" sz="1350" u="none" cap="none" strike="noStrike">
                <a:solidFill>
                  <a:srgbClr val="000000"/>
                </a:solidFill>
                <a:latin typeface="Gill Sans"/>
                <a:ea typeface="Gill Sans"/>
                <a:cs typeface="Gill Sans"/>
                <a:sym typeface="Gill Sans"/>
              </a:rPr>
              <a:t>A demonstration (✔)</a:t>
            </a:r>
            <a:endParaRPr b="0" i="0" sz="1350" u="none" cap="none" strike="noStrike">
              <a:solidFill>
                <a:srgbClr val="000000"/>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
          <p:cNvSpPr txBox="1"/>
          <p:nvPr>
            <p:ph type="title"/>
          </p:nvPr>
        </p:nvSpPr>
        <p:spPr>
          <a:xfrm>
            <a:off x="1260400" y="656200"/>
            <a:ext cx="7030500" cy="79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Related Work</a:t>
            </a:r>
            <a:endParaRPr/>
          </a:p>
        </p:txBody>
      </p:sp>
      <p:sp>
        <p:nvSpPr>
          <p:cNvPr id="309" name="Google Shape;309;p5"/>
          <p:cNvSpPr txBox="1"/>
          <p:nvPr/>
        </p:nvSpPr>
        <p:spPr>
          <a:xfrm>
            <a:off x="651075" y="1360025"/>
            <a:ext cx="7523400" cy="378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As old the field of motion planning is, somewhat similar is the field of obstacle avoidance.</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The dynamic obstacle avoidance has been approached in a number of ways :</a:t>
            </a:r>
            <a:endParaRPr b="0" i="0" sz="1400" u="none" cap="none" strike="noStrike">
              <a:solidFill>
                <a:srgbClr val="000000"/>
              </a:solidFill>
              <a:latin typeface="Nunito"/>
              <a:ea typeface="Nunito"/>
              <a:cs typeface="Nunito"/>
              <a:sym typeface="Nunito"/>
            </a:endParaRPr>
          </a:p>
          <a:p>
            <a:pPr indent="-317500" lvl="0" marL="457200" marR="0" rtl="0" algn="l">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Path based planning and optimization</a:t>
            </a:r>
            <a:endParaRPr b="0" i="0" sz="1400" u="none" cap="none" strike="noStrike">
              <a:solidFill>
                <a:srgbClr val="000000"/>
              </a:solidFill>
              <a:latin typeface="Nunito"/>
              <a:ea typeface="Nunito"/>
              <a:cs typeface="Nunito"/>
              <a:sym typeface="Nunito"/>
            </a:endParaRPr>
          </a:p>
          <a:p>
            <a:pPr indent="-317500" lvl="0" marL="457200" marR="0" rtl="0" algn="l">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Velocity based planning </a:t>
            </a:r>
            <a:endParaRPr b="0" i="0" sz="1400" u="none" cap="none" strike="noStrike">
              <a:solidFill>
                <a:srgbClr val="000000"/>
              </a:solidFill>
              <a:latin typeface="Nunito"/>
              <a:ea typeface="Nunito"/>
              <a:cs typeface="Nunito"/>
              <a:sym typeface="Nunito"/>
            </a:endParaRPr>
          </a:p>
          <a:p>
            <a:pPr indent="-317500" lvl="0" marL="457200" marR="0" rtl="0" algn="l">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Uncertainty based</a:t>
            </a:r>
            <a:endParaRPr b="0" i="0" sz="1400" u="none" cap="none" strike="noStrike">
              <a:solidFill>
                <a:srgbClr val="000000"/>
              </a:solidFill>
              <a:latin typeface="Nunito"/>
              <a:ea typeface="Nunito"/>
              <a:cs typeface="Nunito"/>
              <a:sym typeface="Nunito"/>
            </a:endParaRPr>
          </a:p>
          <a:p>
            <a:pPr indent="-317500" lvl="0" marL="457200" marR="0" rtl="0" algn="l">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Traditional methods</a:t>
            </a:r>
            <a:endParaRPr b="0" i="0" sz="1400" u="none" cap="none" strike="noStrike">
              <a:solidFill>
                <a:srgbClr val="000000"/>
              </a:solidFill>
              <a:latin typeface="Nunito"/>
              <a:ea typeface="Nunito"/>
              <a:cs typeface="Nunito"/>
              <a:sym typeface="Nunito"/>
            </a:endParaRPr>
          </a:p>
          <a:p>
            <a:pPr indent="-317500" lvl="0" marL="457200" marR="0" rtl="0" algn="l">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Bio-inspired methods</a:t>
            </a:r>
            <a:endParaRPr b="0" i="0" sz="1400" u="none" cap="none" strike="noStrike">
              <a:solidFill>
                <a:srgbClr val="000000"/>
              </a:solidFill>
              <a:latin typeface="Nunito"/>
              <a:ea typeface="Nunito"/>
              <a:cs typeface="Nunito"/>
              <a:sym typeface="Nunito"/>
            </a:endParaRPr>
          </a:p>
          <a:p>
            <a:pPr indent="-317500" lvl="0" marL="457200" marR="0" rtl="0" algn="l">
              <a:lnSpc>
                <a:spcPct val="115000"/>
              </a:lnSpc>
              <a:spcBef>
                <a:spcPts val="0"/>
              </a:spcBef>
              <a:spcAft>
                <a:spcPts val="0"/>
              </a:spcAft>
              <a:buClr>
                <a:srgbClr val="000000"/>
              </a:buClr>
              <a:buSzPts val="1400"/>
              <a:buFont typeface="Nunito"/>
              <a:buChar char="●"/>
            </a:pPr>
            <a:r>
              <a:rPr b="0" i="0" lang="en" sz="1400" u="none" cap="none" strike="noStrike">
                <a:solidFill>
                  <a:srgbClr val="000000"/>
                </a:solidFill>
                <a:latin typeface="Nunito"/>
                <a:ea typeface="Nunito"/>
                <a:cs typeface="Nunito"/>
                <a:sym typeface="Nunito"/>
              </a:rPr>
              <a:t>MPC based methods </a:t>
            </a:r>
            <a:endParaRPr b="0" i="0" sz="1400" u="none" cap="none" strike="noStrike">
              <a:solidFill>
                <a:srgbClr val="000000"/>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 and the list goes on</a:t>
            </a:r>
            <a:endParaRPr b="0" i="0" sz="14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	</a:t>
            </a:r>
            <a:endParaRPr b="0" i="0" sz="14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	But of them all Velocity based methods are a charm.</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graphicFrame>
        <p:nvGraphicFramePr>
          <p:cNvPr id="314" name="Google Shape;314;p6"/>
          <p:cNvGraphicFramePr/>
          <p:nvPr/>
        </p:nvGraphicFramePr>
        <p:xfrm>
          <a:off x="341175" y="756647"/>
          <a:ext cx="3000000" cy="3000000"/>
        </p:xfrm>
        <a:graphic>
          <a:graphicData uri="http://schemas.openxmlformats.org/drawingml/2006/table">
            <a:tbl>
              <a:tblPr>
                <a:noFill/>
                <a:tableStyleId>{0598B1D9-0D0E-4F65-A04F-A495CC9679B6}</a:tableStyleId>
              </a:tblPr>
              <a:tblGrid>
                <a:gridCol w="1305075"/>
                <a:gridCol w="3661950"/>
                <a:gridCol w="3436725"/>
              </a:tblGrid>
              <a:tr h="3689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Algorithm</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Performance</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Application</a:t>
                      </a:r>
                      <a:endParaRPr sz="1400" u="none" cap="none" strike="noStrike"/>
                    </a:p>
                  </a:txBody>
                  <a:tcPr marT="91425" marB="91425" marR="91425" marL="91425">
                    <a:lnB cap="flat" cmpd="sng" w="9525">
                      <a:solidFill>
                        <a:srgbClr val="9E9E9E"/>
                      </a:solidFill>
                      <a:prstDash val="solid"/>
                      <a:round/>
                      <a:headEnd len="sm" w="sm" type="none"/>
                      <a:tailEnd len="sm" w="sm" type="none"/>
                    </a:lnB>
                  </a:tcPr>
                </a:tc>
              </a:tr>
              <a:tr h="8525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VO</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&gt; Initiation of idea</a:t>
                      </a:r>
                      <a:br>
                        <a:rPr lang="en" sz="1200" u="none" cap="none" strike="noStrike">
                          <a:solidFill>
                            <a:schemeClr val="dk1"/>
                          </a:solidFill>
                          <a:latin typeface="Arial"/>
                          <a:ea typeface="Arial"/>
                          <a:cs typeface="Arial"/>
                          <a:sym typeface="Arial"/>
                        </a:rPr>
                      </a:br>
                      <a:r>
                        <a:rPr b="1" lang="en" sz="1200" u="none" cap="none" strike="noStrike">
                          <a:solidFill>
                            <a:schemeClr val="dk1"/>
                          </a:solidFill>
                          <a:latin typeface="Arial"/>
                          <a:ea typeface="Arial"/>
                          <a:cs typeface="Arial"/>
                          <a:sym typeface="Arial"/>
                        </a:rPr>
                        <a:t>Not useful in practical</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&gt; All higher algorithms develop from here</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&gt; Suffers from oscillations</a:t>
                      </a:r>
                      <a:endParaRPr sz="12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Arial"/>
                          <a:ea typeface="Arial"/>
                          <a:cs typeface="Arial"/>
                          <a:sym typeface="Arial"/>
                        </a:rPr>
                        <a:t>Mobile Robots</a:t>
                      </a:r>
                      <a:endParaRPr sz="1400" u="none" cap="none" strike="noStrike"/>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823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RVO</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&gt; Provided a good development over VO.</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&gt; Basis for higher algorithms</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&gt; Oscillation if more than 2 obstacles </a:t>
                      </a:r>
                      <a:endParaRPr sz="12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Mobile Robots</a:t>
                      </a:r>
                      <a:endParaRPr sz="1200" u="none" cap="none" strike="noStrike">
                        <a:solidFill>
                          <a:schemeClr val="dk1"/>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13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ORCA</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&gt; Guarantees collision avoidance</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&gt; Highly scalable</a:t>
                      </a:r>
                      <a:endParaRPr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&gt; Converts the problem into LPP</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Mobile robot navigation in a social aware environment</a:t>
                      </a:r>
                      <a:endParaRPr sz="1400" u="none" cap="none" strike="noStrike"/>
                    </a:p>
                  </a:txBody>
                  <a:tcPr marT="91425" marB="91425" marR="91425" marL="91425">
                    <a:lnT cap="flat" cmpd="sng" w="9525">
                      <a:solidFill>
                        <a:srgbClr val="9E9E9E"/>
                      </a:solidFill>
                      <a:prstDash val="solid"/>
                      <a:round/>
                      <a:headEnd len="sm" w="sm" type="none"/>
                      <a:tailEnd len="sm" w="sm" type="none"/>
                    </a:lnT>
                  </a:tcPr>
                </a:tc>
              </a:tr>
              <a:tr h="11815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Proxemics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It requires both fairer judgment and more precise measurements to collect social cues and signals.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200" u="none" cap="none" strike="noStrike">
                          <a:solidFill>
                            <a:schemeClr val="dk1"/>
                          </a:solidFill>
                          <a:latin typeface="Arial"/>
                          <a:ea typeface="Arial"/>
                          <a:cs typeface="Arial"/>
                          <a:sym typeface="Arial"/>
                        </a:rPr>
                        <a:t>Using Proxemics for building human-centred potential fields along with RRT* for avoiding human space invasive navigation.</a:t>
                      </a:r>
                      <a:r>
                        <a:rPr lang="en" sz="1200" u="none" cap="none" strike="noStrike">
                          <a:solidFill>
                            <a:srgbClr val="131413"/>
                          </a:solidFill>
                          <a:latin typeface="Arial"/>
                          <a:ea typeface="Arial"/>
                          <a:cs typeface="Arial"/>
                          <a:sym typeface="Arial"/>
                        </a:rPr>
                        <a:t>It is a Risk-based algorithm for collision avoidance and A* for finding shortest route. </a:t>
                      </a:r>
                      <a:endParaRPr sz="1200" u="none" cap="none" strike="noStrike">
                        <a:solidFill>
                          <a:srgbClr val="13141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315" name="Google Shape;315;p6"/>
          <p:cNvSpPr txBox="1"/>
          <p:nvPr>
            <p:ph type="title"/>
          </p:nvPr>
        </p:nvSpPr>
        <p:spPr>
          <a:xfrm>
            <a:off x="283350" y="0"/>
            <a:ext cx="7030500" cy="69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Related Work : VO Based approach</a:t>
            </a:r>
            <a:endParaRPr/>
          </a:p>
        </p:txBody>
      </p:sp>
      <p:sp>
        <p:nvSpPr>
          <p:cNvPr id="316" name="Google Shape;316;p6"/>
          <p:cNvSpPr txBox="1"/>
          <p:nvPr/>
        </p:nvSpPr>
        <p:spPr>
          <a:xfrm>
            <a:off x="144675" y="4912025"/>
            <a:ext cx="4774500" cy="1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Nunito"/>
                <a:ea typeface="Nunito"/>
                <a:cs typeface="Nunito"/>
                <a:sym typeface="Nunito"/>
              </a:rPr>
              <a:t>More exhaustive literature review summary could be found in the “literature summary.doc” in the submission folder</a:t>
            </a:r>
            <a:endParaRPr b="0" i="0" sz="700" u="none" cap="none" strike="noStrike">
              <a:solidFill>
                <a:srgbClr val="000000"/>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7"/>
          <p:cNvSpPr txBox="1"/>
          <p:nvPr>
            <p:ph type="title"/>
          </p:nvPr>
        </p:nvSpPr>
        <p:spPr>
          <a:xfrm>
            <a:off x="1200875" y="65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Methodology: Framework</a:t>
            </a:r>
            <a:endParaRPr/>
          </a:p>
        </p:txBody>
      </p:sp>
      <p:sp>
        <p:nvSpPr>
          <p:cNvPr id="322" name="Google Shape;322;p7"/>
          <p:cNvSpPr/>
          <p:nvPr/>
        </p:nvSpPr>
        <p:spPr>
          <a:xfrm>
            <a:off x="998300" y="1736225"/>
            <a:ext cx="1186500" cy="542400"/>
          </a:xfrm>
          <a:prstGeom prst="roundRect">
            <a:avLst>
              <a:gd fmla="val 16667" name="adj"/>
            </a:avLst>
          </a:prstGeom>
          <a:solidFill>
            <a:srgbClr val="CEE1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Sensors (LiDAR)</a:t>
            </a:r>
            <a:endParaRPr b="0" i="0" sz="1400" u="none" cap="none" strike="noStrike">
              <a:solidFill>
                <a:srgbClr val="000000"/>
              </a:solidFill>
              <a:latin typeface="Arial"/>
              <a:ea typeface="Arial"/>
              <a:cs typeface="Arial"/>
              <a:sym typeface="Arial"/>
            </a:endParaRPr>
          </a:p>
        </p:txBody>
      </p:sp>
      <p:sp>
        <p:nvSpPr>
          <p:cNvPr id="323" name="Google Shape;323;p7"/>
          <p:cNvSpPr/>
          <p:nvPr/>
        </p:nvSpPr>
        <p:spPr>
          <a:xfrm>
            <a:off x="4000975" y="1385675"/>
            <a:ext cx="1186500" cy="542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Localization</a:t>
            </a:r>
            <a:endParaRPr b="0" i="0" sz="1400" u="none" cap="none" strike="noStrike">
              <a:solidFill>
                <a:srgbClr val="000000"/>
              </a:solidFill>
              <a:latin typeface="Arial"/>
              <a:ea typeface="Arial"/>
              <a:cs typeface="Arial"/>
              <a:sym typeface="Arial"/>
            </a:endParaRPr>
          </a:p>
        </p:txBody>
      </p:sp>
      <p:sp>
        <p:nvSpPr>
          <p:cNvPr id="324" name="Google Shape;324;p7"/>
          <p:cNvSpPr/>
          <p:nvPr/>
        </p:nvSpPr>
        <p:spPr>
          <a:xfrm>
            <a:off x="4000975" y="2086775"/>
            <a:ext cx="1186500" cy="542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Mapping</a:t>
            </a:r>
            <a:endParaRPr b="0" i="0" sz="1400" u="none" cap="none" strike="noStrike">
              <a:solidFill>
                <a:srgbClr val="000000"/>
              </a:solidFill>
              <a:latin typeface="Arial"/>
              <a:ea typeface="Arial"/>
              <a:cs typeface="Arial"/>
              <a:sym typeface="Arial"/>
            </a:endParaRPr>
          </a:p>
        </p:txBody>
      </p:sp>
      <p:sp>
        <p:nvSpPr>
          <p:cNvPr id="325" name="Google Shape;325;p7"/>
          <p:cNvSpPr/>
          <p:nvPr/>
        </p:nvSpPr>
        <p:spPr>
          <a:xfrm>
            <a:off x="888200" y="3650325"/>
            <a:ext cx="1406700" cy="7953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Pedestrian Detection &amp; Tracking</a:t>
            </a:r>
            <a:endParaRPr b="0" i="0" sz="1400" u="none" cap="none" strike="noStrike">
              <a:solidFill>
                <a:srgbClr val="000000"/>
              </a:solidFill>
              <a:latin typeface="Arial"/>
              <a:ea typeface="Arial"/>
              <a:cs typeface="Arial"/>
              <a:sym typeface="Arial"/>
            </a:endParaRPr>
          </a:p>
        </p:txBody>
      </p:sp>
      <p:cxnSp>
        <p:nvCxnSpPr>
          <p:cNvPr id="326" name="Google Shape;326;p7"/>
          <p:cNvCxnSpPr>
            <a:stCxn id="322" idx="3"/>
          </p:cNvCxnSpPr>
          <p:nvPr/>
        </p:nvCxnSpPr>
        <p:spPr>
          <a:xfrm flipH="1" rot="10800000">
            <a:off x="2184800" y="1642325"/>
            <a:ext cx="1816200" cy="365100"/>
          </a:xfrm>
          <a:prstGeom prst="straightConnector1">
            <a:avLst/>
          </a:prstGeom>
          <a:noFill/>
          <a:ln cap="flat" cmpd="sng" w="9525">
            <a:solidFill>
              <a:srgbClr val="FF9900"/>
            </a:solidFill>
            <a:prstDash val="solid"/>
            <a:round/>
            <a:headEnd len="sm" w="sm" type="none"/>
            <a:tailEnd len="med" w="med" type="triangle"/>
          </a:ln>
        </p:spPr>
      </p:cxnSp>
      <p:cxnSp>
        <p:nvCxnSpPr>
          <p:cNvPr id="327" name="Google Shape;327;p7"/>
          <p:cNvCxnSpPr>
            <a:endCxn id="324" idx="1"/>
          </p:cNvCxnSpPr>
          <p:nvPr/>
        </p:nvCxnSpPr>
        <p:spPr>
          <a:xfrm>
            <a:off x="2184775" y="2003675"/>
            <a:ext cx="1816200" cy="354300"/>
          </a:xfrm>
          <a:prstGeom prst="straightConnector1">
            <a:avLst/>
          </a:prstGeom>
          <a:noFill/>
          <a:ln cap="flat" cmpd="sng" w="9525">
            <a:solidFill>
              <a:srgbClr val="FF9900"/>
            </a:solidFill>
            <a:prstDash val="solid"/>
            <a:round/>
            <a:headEnd len="sm" w="sm" type="none"/>
            <a:tailEnd len="med" w="med" type="triangle"/>
          </a:ln>
        </p:spPr>
      </p:cxnSp>
      <p:cxnSp>
        <p:nvCxnSpPr>
          <p:cNvPr id="328" name="Google Shape;328;p7"/>
          <p:cNvCxnSpPr/>
          <p:nvPr/>
        </p:nvCxnSpPr>
        <p:spPr>
          <a:xfrm flipH="1" rot="10800000">
            <a:off x="5187475" y="1645750"/>
            <a:ext cx="317700" cy="390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p7"/>
          <p:cNvCxnSpPr/>
          <p:nvPr/>
        </p:nvCxnSpPr>
        <p:spPr>
          <a:xfrm flipH="1" rot="10800000">
            <a:off x="5187475" y="2356025"/>
            <a:ext cx="317700" cy="3900"/>
          </a:xfrm>
          <a:prstGeom prst="straightConnector1">
            <a:avLst/>
          </a:prstGeom>
          <a:noFill/>
          <a:ln cap="flat" cmpd="sng" w="9525">
            <a:solidFill>
              <a:schemeClr val="dk2"/>
            </a:solidFill>
            <a:prstDash val="solid"/>
            <a:round/>
            <a:headEnd len="sm" w="sm" type="none"/>
            <a:tailEnd len="sm" w="sm" type="none"/>
          </a:ln>
        </p:spPr>
      </p:cxnSp>
      <p:cxnSp>
        <p:nvCxnSpPr>
          <p:cNvPr id="330" name="Google Shape;330;p7"/>
          <p:cNvCxnSpPr/>
          <p:nvPr/>
        </p:nvCxnSpPr>
        <p:spPr>
          <a:xfrm flipH="1">
            <a:off x="5490775" y="1645625"/>
            <a:ext cx="7200" cy="716100"/>
          </a:xfrm>
          <a:prstGeom prst="straightConnector1">
            <a:avLst/>
          </a:prstGeom>
          <a:noFill/>
          <a:ln cap="flat" cmpd="sng" w="9525">
            <a:solidFill>
              <a:schemeClr val="dk2"/>
            </a:solidFill>
            <a:prstDash val="solid"/>
            <a:round/>
            <a:headEnd len="sm" w="sm" type="none"/>
            <a:tailEnd len="sm" w="sm" type="none"/>
          </a:ln>
        </p:spPr>
      </p:cxnSp>
      <p:sp>
        <p:nvSpPr>
          <p:cNvPr id="331" name="Google Shape;331;p7"/>
          <p:cNvSpPr/>
          <p:nvPr/>
        </p:nvSpPr>
        <p:spPr>
          <a:xfrm>
            <a:off x="4753325" y="3364875"/>
            <a:ext cx="2039400" cy="1366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Reactive Planner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(ORCA)</a:t>
            </a:r>
            <a:endParaRPr b="0" i="0" sz="1400" u="none" cap="none" strike="noStrike">
              <a:solidFill>
                <a:srgbClr val="000000"/>
              </a:solidFill>
              <a:latin typeface="Arial"/>
              <a:ea typeface="Arial"/>
              <a:cs typeface="Arial"/>
              <a:sym typeface="Arial"/>
            </a:endParaRPr>
          </a:p>
        </p:txBody>
      </p:sp>
      <p:cxnSp>
        <p:nvCxnSpPr>
          <p:cNvPr id="332" name="Google Shape;332;p7"/>
          <p:cNvCxnSpPr/>
          <p:nvPr/>
        </p:nvCxnSpPr>
        <p:spPr>
          <a:xfrm>
            <a:off x="5512450" y="1967700"/>
            <a:ext cx="246000" cy="7200"/>
          </a:xfrm>
          <a:prstGeom prst="straightConnector1">
            <a:avLst/>
          </a:prstGeom>
          <a:noFill/>
          <a:ln cap="flat" cmpd="sng" w="9525">
            <a:solidFill>
              <a:schemeClr val="accent6"/>
            </a:solidFill>
            <a:prstDash val="solid"/>
            <a:round/>
            <a:headEnd len="sm" w="sm" type="none"/>
            <a:tailEnd len="sm" w="sm" type="none"/>
          </a:ln>
        </p:spPr>
      </p:cxnSp>
      <p:cxnSp>
        <p:nvCxnSpPr>
          <p:cNvPr id="333" name="Google Shape;333;p7"/>
          <p:cNvCxnSpPr>
            <a:endCxn id="331" idx="0"/>
          </p:cNvCxnSpPr>
          <p:nvPr/>
        </p:nvCxnSpPr>
        <p:spPr>
          <a:xfrm>
            <a:off x="5758325" y="1974975"/>
            <a:ext cx="14700" cy="1389900"/>
          </a:xfrm>
          <a:prstGeom prst="straightConnector1">
            <a:avLst/>
          </a:prstGeom>
          <a:noFill/>
          <a:ln cap="flat" cmpd="sng" w="9525">
            <a:solidFill>
              <a:schemeClr val="accent6"/>
            </a:solidFill>
            <a:prstDash val="solid"/>
            <a:round/>
            <a:headEnd len="sm" w="sm" type="none"/>
            <a:tailEnd len="med" w="med" type="triangle"/>
          </a:ln>
        </p:spPr>
      </p:cxnSp>
      <p:cxnSp>
        <p:nvCxnSpPr>
          <p:cNvPr id="334" name="Google Shape;334;p7"/>
          <p:cNvCxnSpPr>
            <a:stCxn id="322" idx="2"/>
            <a:endCxn id="325" idx="0"/>
          </p:cNvCxnSpPr>
          <p:nvPr/>
        </p:nvCxnSpPr>
        <p:spPr>
          <a:xfrm>
            <a:off x="1591550" y="2278625"/>
            <a:ext cx="0" cy="1371600"/>
          </a:xfrm>
          <a:prstGeom prst="straightConnector1">
            <a:avLst/>
          </a:prstGeom>
          <a:noFill/>
          <a:ln cap="flat" cmpd="sng" w="9525">
            <a:solidFill>
              <a:srgbClr val="FF9900"/>
            </a:solidFill>
            <a:prstDash val="solid"/>
            <a:round/>
            <a:headEnd len="sm" w="sm" type="none"/>
            <a:tailEnd len="med" w="med" type="triangle"/>
          </a:ln>
        </p:spPr>
      </p:cxnSp>
      <p:cxnSp>
        <p:nvCxnSpPr>
          <p:cNvPr id="335" name="Google Shape;335;p7"/>
          <p:cNvCxnSpPr>
            <a:stCxn id="325" idx="3"/>
            <a:endCxn id="331" idx="1"/>
          </p:cNvCxnSpPr>
          <p:nvPr/>
        </p:nvCxnSpPr>
        <p:spPr>
          <a:xfrm>
            <a:off x="2294900" y="4047975"/>
            <a:ext cx="2458500" cy="0"/>
          </a:xfrm>
          <a:prstGeom prst="straightConnector1">
            <a:avLst/>
          </a:prstGeom>
          <a:noFill/>
          <a:ln cap="flat" cmpd="sng" w="9525">
            <a:solidFill>
              <a:srgbClr val="FF9900"/>
            </a:solidFill>
            <a:prstDash val="solid"/>
            <a:round/>
            <a:headEnd len="sm" w="sm" type="none"/>
            <a:tailEnd len="med" w="med" type="triangle"/>
          </a:ln>
        </p:spPr>
      </p:cxnSp>
      <p:sp>
        <p:nvSpPr>
          <p:cNvPr id="336" name="Google Shape;336;p7"/>
          <p:cNvSpPr/>
          <p:nvPr/>
        </p:nvSpPr>
        <p:spPr>
          <a:xfrm>
            <a:off x="831950" y="1573650"/>
            <a:ext cx="1519200" cy="795300"/>
          </a:xfrm>
          <a:prstGeom prst="rect">
            <a:avLst/>
          </a:prstGeom>
          <a:noFill/>
          <a:ln cap="flat" cmpd="sng" w="28575">
            <a:solidFill>
              <a:srgbClr val="CEE1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7" name="Google Shape;337;p7"/>
          <p:cNvCxnSpPr/>
          <p:nvPr/>
        </p:nvCxnSpPr>
        <p:spPr>
          <a:xfrm>
            <a:off x="2119625" y="2300475"/>
            <a:ext cx="2625900" cy="1193700"/>
          </a:xfrm>
          <a:prstGeom prst="straightConnector1">
            <a:avLst/>
          </a:prstGeom>
          <a:noFill/>
          <a:ln cap="flat" cmpd="sng" w="9525">
            <a:solidFill>
              <a:srgbClr val="FF9900"/>
            </a:solidFill>
            <a:prstDash val="solid"/>
            <a:round/>
            <a:headEnd len="sm" w="sm" type="none"/>
            <a:tailEnd len="med" w="med" type="triangle"/>
          </a:ln>
        </p:spPr>
      </p:cxnSp>
      <p:sp>
        <p:nvSpPr>
          <p:cNvPr id="338" name="Google Shape;338;p7"/>
          <p:cNvSpPr/>
          <p:nvPr/>
        </p:nvSpPr>
        <p:spPr>
          <a:xfrm>
            <a:off x="6987750" y="1355075"/>
            <a:ext cx="1816200" cy="1283700"/>
          </a:xfrm>
          <a:prstGeom prst="rect">
            <a:avLst/>
          </a:prstGeom>
          <a:noFill/>
          <a:ln cap="flat" cmpd="sng" w="9525">
            <a:solidFill>
              <a:srgbClr val="B71E4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7"/>
          <p:cNvSpPr/>
          <p:nvPr/>
        </p:nvSpPr>
        <p:spPr>
          <a:xfrm>
            <a:off x="7146900" y="1577225"/>
            <a:ext cx="1519200" cy="860400"/>
          </a:xfrm>
          <a:prstGeom prst="roundRect">
            <a:avLst>
              <a:gd fmla="val 16667" name="adj"/>
            </a:avLst>
          </a:prstGeom>
          <a:solidFill>
            <a:srgbClr val="C17A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Robot Controller</a:t>
            </a:r>
            <a:endParaRPr b="0" i="0" sz="1400" u="none" cap="none" strike="noStrike">
              <a:solidFill>
                <a:srgbClr val="000000"/>
              </a:solidFill>
              <a:latin typeface="Arial"/>
              <a:ea typeface="Arial"/>
              <a:cs typeface="Arial"/>
              <a:sym typeface="Arial"/>
            </a:endParaRPr>
          </a:p>
        </p:txBody>
      </p:sp>
      <p:sp>
        <p:nvSpPr>
          <p:cNvPr id="340" name="Google Shape;340;p7"/>
          <p:cNvSpPr/>
          <p:nvPr/>
        </p:nvSpPr>
        <p:spPr>
          <a:xfrm>
            <a:off x="4536425" y="3264525"/>
            <a:ext cx="2458500" cy="1566900"/>
          </a:xfrm>
          <a:prstGeom prst="rect">
            <a:avLst/>
          </a:prstGeom>
          <a:noFill/>
          <a:ln cap="flat" cmpd="sng" w="2857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7"/>
          <p:cNvSpPr/>
          <p:nvPr/>
        </p:nvSpPr>
        <p:spPr>
          <a:xfrm>
            <a:off x="3911575" y="1287675"/>
            <a:ext cx="1674900" cy="1467000"/>
          </a:xfrm>
          <a:prstGeom prst="rect">
            <a:avLst/>
          </a:prstGeom>
          <a:noFill/>
          <a:ln cap="flat" cmpd="sng" w="28575">
            <a:solidFill>
              <a:srgbClr val="C17A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
          <p:cNvSpPr/>
          <p:nvPr/>
        </p:nvSpPr>
        <p:spPr>
          <a:xfrm>
            <a:off x="782150" y="3516025"/>
            <a:ext cx="1618800" cy="1026300"/>
          </a:xfrm>
          <a:prstGeom prst="rect">
            <a:avLst/>
          </a:prstGeom>
          <a:noFill/>
          <a:ln cap="flat" cmpd="sng" w="9525">
            <a:solidFill>
              <a:srgbClr val="134F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3" name="Google Shape;343;p7"/>
          <p:cNvCxnSpPr>
            <a:endCxn id="339" idx="2"/>
          </p:cNvCxnSpPr>
          <p:nvPr/>
        </p:nvCxnSpPr>
        <p:spPr>
          <a:xfrm rot="10800000">
            <a:off x="7906500" y="2437625"/>
            <a:ext cx="15000" cy="1613400"/>
          </a:xfrm>
          <a:prstGeom prst="straightConnector1">
            <a:avLst/>
          </a:prstGeom>
          <a:noFill/>
          <a:ln cap="flat" cmpd="sng" w="9525">
            <a:solidFill>
              <a:schemeClr val="accent4"/>
            </a:solidFill>
            <a:prstDash val="solid"/>
            <a:round/>
            <a:headEnd len="sm" w="sm" type="none"/>
            <a:tailEnd len="med" w="med" type="triangle"/>
          </a:ln>
        </p:spPr>
      </p:cxnSp>
      <p:cxnSp>
        <p:nvCxnSpPr>
          <p:cNvPr id="344" name="Google Shape;344;p7"/>
          <p:cNvCxnSpPr/>
          <p:nvPr/>
        </p:nvCxnSpPr>
        <p:spPr>
          <a:xfrm flipH="1" rot="10800000">
            <a:off x="6829075" y="4037100"/>
            <a:ext cx="1077300" cy="28500"/>
          </a:xfrm>
          <a:prstGeom prst="straightConnector1">
            <a:avLst/>
          </a:prstGeom>
          <a:noFill/>
          <a:ln cap="flat" cmpd="sng" w="9525">
            <a:solidFill>
              <a:schemeClr val="accent4"/>
            </a:solidFill>
            <a:prstDash val="solid"/>
            <a:round/>
            <a:headEnd len="sm" w="sm" type="none"/>
            <a:tailEnd len="sm" w="sm" type="none"/>
          </a:ln>
        </p:spPr>
      </p:cxnSp>
      <p:sp>
        <p:nvSpPr>
          <p:cNvPr id="345" name="Google Shape;345;p7"/>
          <p:cNvSpPr txBox="1"/>
          <p:nvPr/>
        </p:nvSpPr>
        <p:spPr>
          <a:xfrm>
            <a:off x="2944300" y="2845150"/>
            <a:ext cx="7602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1C232"/>
                </a:solidFill>
                <a:latin typeface="Nunito"/>
                <a:ea typeface="Nunito"/>
                <a:cs typeface="Nunito"/>
                <a:sym typeface="Nunito"/>
              </a:rPr>
              <a:t>scans</a:t>
            </a:r>
            <a:endParaRPr b="0" i="0" sz="1000" u="none" cap="none" strike="noStrike">
              <a:solidFill>
                <a:srgbClr val="F1C232"/>
              </a:solidFill>
              <a:latin typeface="Nunito"/>
              <a:ea typeface="Nunito"/>
              <a:cs typeface="Nunito"/>
              <a:sym typeface="Nunito"/>
            </a:endParaRPr>
          </a:p>
        </p:txBody>
      </p:sp>
      <p:sp>
        <p:nvSpPr>
          <p:cNvPr id="346" name="Google Shape;346;p7"/>
          <p:cNvSpPr txBox="1"/>
          <p:nvPr/>
        </p:nvSpPr>
        <p:spPr>
          <a:xfrm>
            <a:off x="5758325" y="2487338"/>
            <a:ext cx="7602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accent6"/>
                </a:solidFill>
                <a:latin typeface="Nunito"/>
                <a:ea typeface="Nunito"/>
                <a:cs typeface="Nunito"/>
                <a:sym typeface="Nunito"/>
              </a:rPr>
              <a:t>tf</a:t>
            </a:r>
            <a:endParaRPr b="0" i="0" sz="1000" u="none" cap="none" strike="noStrike">
              <a:solidFill>
                <a:schemeClr val="accent6"/>
              </a:solidFill>
              <a:latin typeface="Nunito"/>
              <a:ea typeface="Nunito"/>
              <a:cs typeface="Nunito"/>
              <a:sym typeface="Nunito"/>
            </a:endParaRPr>
          </a:p>
        </p:txBody>
      </p:sp>
      <p:sp>
        <p:nvSpPr>
          <p:cNvPr id="347" name="Google Shape;347;p7"/>
          <p:cNvSpPr txBox="1"/>
          <p:nvPr/>
        </p:nvSpPr>
        <p:spPr>
          <a:xfrm>
            <a:off x="7327675" y="3155388"/>
            <a:ext cx="7602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AA84F"/>
                </a:solidFill>
                <a:latin typeface="Nunito"/>
                <a:ea typeface="Nunito"/>
                <a:cs typeface="Nunito"/>
                <a:sym typeface="Nunito"/>
              </a:rPr>
              <a:t>velocity</a:t>
            </a:r>
            <a:endParaRPr b="0" i="0" sz="1000" u="none" cap="none" strike="noStrike">
              <a:solidFill>
                <a:srgbClr val="6AA84F"/>
              </a:solidFill>
              <a:latin typeface="Nunito"/>
              <a:ea typeface="Nunito"/>
              <a:cs typeface="Nunito"/>
              <a:sym typeface="Nunito"/>
            </a:endParaRPr>
          </a:p>
        </p:txBody>
      </p:sp>
      <p:sp>
        <p:nvSpPr>
          <p:cNvPr id="348" name="Google Shape;348;p7"/>
          <p:cNvSpPr/>
          <p:nvPr/>
        </p:nvSpPr>
        <p:spPr>
          <a:xfrm>
            <a:off x="2785750" y="4065600"/>
            <a:ext cx="1077300" cy="91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50"/>
              <a:buFont typeface="Arial"/>
              <a:buNone/>
            </a:pPr>
            <a:r>
              <a:rPr b="0" i="0" lang="en" sz="750" u="none" cap="none" strike="noStrike">
                <a:solidFill>
                  <a:srgbClr val="2D9BF0"/>
                </a:solidFill>
                <a:highlight>
                  <a:srgbClr val="F2F2F2"/>
                </a:highlight>
                <a:latin typeface="Arial"/>
                <a:ea typeface="Arial"/>
                <a:cs typeface="Arial"/>
                <a:sym typeface="Arial"/>
              </a:rPr>
              <a:t>-header (</a:t>
            </a:r>
            <a:r>
              <a:rPr b="0" i="0" lang="en" sz="750" u="none" cap="none" strike="noStrike">
                <a:solidFill>
                  <a:srgbClr val="FAC710"/>
                </a:solidFill>
                <a:highlight>
                  <a:srgbClr val="F2F2F2"/>
                </a:highlight>
                <a:latin typeface="Arial"/>
                <a:ea typeface="Arial"/>
                <a:cs typeface="Arial"/>
                <a:sym typeface="Arial"/>
              </a:rPr>
              <a:t>header</a:t>
            </a:r>
            <a:r>
              <a:rPr b="0" i="0" lang="en" sz="750" u="none" cap="none" strike="noStrike">
                <a:solidFill>
                  <a:srgbClr val="2D9BF0"/>
                </a:solidFill>
                <a:highlight>
                  <a:srgbClr val="F2F2F2"/>
                </a:highlight>
                <a:latin typeface="Arial"/>
                <a:ea typeface="Arial"/>
                <a:cs typeface="Arial"/>
                <a:sym typeface="Arial"/>
              </a:rPr>
              <a:t>)</a:t>
            </a:r>
            <a:endParaRPr b="0" i="0" sz="750" u="none" cap="none" strike="noStrike">
              <a:solidFill>
                <a:srgbClr val="2D9BF0"/>
              </a:solidFill>
              <a:highlight>
                <a:srgbClr val="F2F2F2"/>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750"/>
              <a:buFont typeface="Arial"/>
              <a:buNone/>
            </a:pPr>
            <a:r>
              <a:rPr b="0" i="0" lang="en" sz="750" u="none" cap="none" strike="noStrike">
                <a:solidFill>
                  <a:srgbClr val="2D9BF0"/>
                </a:solidFill>
                <a:highlight>
                  <a:srgbClr val="F2F2F2"/>
                </a:highlight>
                <a:latin typeface="Arial"/>
                <a:ea typeface="Arial"/>
                <a:cs typeface="Arial"/>
                <a:sym typeface="Arial"/>
              </a:rPr>
              <a:t>-agent_ID (</a:t>
            </a:r>
            <a:r>
              <a:rPr b="0" i="0" lang="en" sz="750" u="none" cap="none" strike="noStrike">
                <a:solidFill>
                  <a:srgbClr val="FAC710"/>
                </a:solidFill>
                <a:highlight>
                  <a:srgbClr val="F2F2F2"/>
                </a:highlight>
                <a:latin typeface="Arial"/>
                <a:ea typeface="Arial"/>
                <a:cs typeface="Arial"/>
                <a:sym typeface="Arial"/>
              </a:rPr>
              <a:t>int</a:t>
            </a:r>
            <a:r>
              <a:rPr b="0" i="0" lang="en" sz="750" u="none" cap="none" strike="noStrike">
                <a:solidFill>
                  <a:srgbClr val="2D9BF0"/>
                </a:solidFill>
                <a:highlight>
                  <a:srgbClr val="F2F2F2"/>
                </a:highlight>
                <a:latin typeface="Arial"/>
                <a:ea typeface="Arial"/>
                <a:cs typeface="Arial"/>
                <a:sym typeface="Arial"/>
              </a:rPr>
              <a:t>)</a:t>
            </a:r>
            <a:endParaRPr b="0" i="0" sz="750" u="none" cap="none" strike="noStrike">
              <a:solidFill>
                <a:srgbClr val="2D9BF0"/>
              </a:solidFill>
              <a:highlight>
                <a:srgbClr val="F2F2F2"/>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750"/>
              <a:buFont typeface="Arial"/>
              <a:buNone/>
            </a:pPr>
            <a:r>
              <a:rPr b="0" i="0" lang="en" sz="750" u="none" cap="none" strike="noStrike">
                <a:solidFill>
                  <a:srgbClr val="2D9BF0"/>
                </a:solidFill>
                <a:highlight>
                  <a:srgbClr val="F2F2F2"/>
                </a:highlight>
                <a:latin typeface="Arial"/>
                <a:ea typeface="Arial"/>
                <a:cs typeface="Arial"/>
                <a:sym typeface="Arial"/>
              </a:rPr>
              <a:t>-data (</a:t>
            </a:r>
            <a:r>
              <a:rPr b="0" i="0" lang="en" sz="750" u="none" cap="none" strike="noStrike">
                <a:solidFill>
                  <a:srgbClr val="FAC710"/>
                </a:solidFill>
                <a:highlight>
                  <a:srgbClr val="F2F2F2"/>
                </a:highlight>
                <a:latin typeface="Arial"/>
                <a:ea typeface="Arial"/>
                <a:cs typeface="Arial"/>
                <a:sym typeface="Arial"/>
              </a:rPr>
              <a:t>_agent</a:t>
            </a:r>
            <a:r>
              <a:rPr b="0" i="0" lang="en" sz="750" u="none" cap="none" strike="noStrike">
                <a:solidFill>
                  <a:srgbClr val="2D9BF0"/>
                </a:solidFill>
                <a:highlight>
                  <a:srgbClr val="F2F2F2"/>
                </a:highlight>
                <a:latin typeface="Arial"/>
                <a:ea typeface="Arial"/>
                <a:cs typeface="Arial"/>
                <a:sym typeface="Arial"/>
              </a:rPr>
              <a:t>)</a:t>
            </a:r>
            <a:endParaRPr b="0" i="0" sz="750" u="none" cap="none" strike="noStrike">
              <a:solidFill>
                <a:srgbClr val="2D9BF0"/>
              </a:solidFill>
              <a:highlight>
                <a:srgbClr val="F2F2F2"/>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750"/>
              <a:buFont typeface="Arial"/>
              <a:buNone/>
            </a:pPr>
            <a:r>
              <a:rPr b="0" i="0" lang="en" sz="750" u="none" cap="none" strike="noStrike">
                <a:solidFill>
                  <a:srgbClr val="2D9BF0"/>
                </a:solidFill>
                <a:highlight>
                  <a:srgbClr val="F2F2F2"/>
                </a:highlight>
                <a:latin typeface="Arial"/>
                <a:ea typeface="Arial"/>
                <a:cs typeface="Arial"/>
                <a:sym typeface="Arial"/>
              </a:rPr>
              <a:t> -position (</a:t>
            </a:r>
            <a:r>
              <a:rPr b="0" i="0" lang="en" sz="750" u="none" cap="none" strike="noStrike">
                <a:solidFill>
                  <a:srgbClr val="FAC710"/>
                </a:solidFill>
                <a:highlight>
                  <a:srgbClr val="F2F2F2"/>
                </a:highlight>
                <a:latin typeface="Arial"/>
                <a:ea typeface="Arial"/>
                <a:cs typeface="Arial"/>
                <a:sym typeface="Arial"/>
              </a:rPr>
              <a:t>vector2</a:t>
            </a:r>
            <a:r>
              <a:rPr b="0" i="0" lang="en" sz="750" u="none" cap="none" strike="noStrike">
                <a:solidFill>
                  <a:srgbClr val="2D9BF0"/>
                </a:solidFill>
                <a:highlight>
                  <a:srgbClr val="F2F2F2"/>
                </a:highlight>
                <a:latin typeface="Arial"/>
                <a:ea typeface="Arial"/>
                <a:cs typeface="Arial"/>
                <a:sym typeface="Arial"/>
              </a:rPr>
              <a:t>)</a:t>
            </a:r>
            <a:endParaRPr b="0" i="0" sz="750" u="none" cap="none" strike="noStrike">
              <a:solidFill>
                <a:srgbClr val="2D9BF0"/>
              </a:solidFill>
              <a:highlight>
                <a:srgbClr val="F2F2F2"/>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750"/>
              <a:buFont typeface="Arial"/>
              <a:buNone/>
            </a:pPr>
            <a:r>
              <a:rPr b="0" i="0" lang="en" sz="750" u="none" cap="none" strike="noStrike">
                <a:solidFill>
                  <a:srgbClr val="2D9BF0"/>
                </a:solidFill>
                <a:highlight>
                  <a:srgbClr val="F2F2F2"/>
                </a:highlight>
                <a:latin typeface="Arial"/>
                <a:ea typeface="Arial"/>
                <a:cs typeface="Arial"/>
                <a:sym typeface="Arial"/>
              </a:rPr>
              <a:t> -velocity (</a:t>
            </a:r>
            <a:r>
              <a:rPr b="0" i="0" lang="en" sz="750" u="none" cap="none" strike="noStrike">
                <a:solidFill>
                  <a:srgbClr val="FAC710"/>
                </a:solidFill>
                <a:highlight>
                  <a:srgbClr val="F2F2F2"/>
                </a:highlight>
                <a:latin typeface="Arial"/>
                <a:ea typeface="Arial"/>
                <a:cs typeface="Arial"/>
                <a:sym typeface="Arial"/>
              </a:rPr>
              <a:t>vector2</a:t>
            </a:r>
            <a:r>
              <a:rPr b="0" i="0" lang="en" sz="750" u="none" cap="none" strike="noStrike">
                <a:solidFill>
                  <a:srgbClr val="2D9BF0"/>
                </a:solidFill>
                <a:highlight>
                  <a:srgbClr val="F2F2F2"/>
                </a:highlight>
                <a:latin typeface="Arial"/>
                <a:ea typeface="Arial"/>
                <a:cs typeface="Arial"/>
                <a:sym typeface="Arial"/>
              </a:rPr>
              <a:t>)</a:t>
            </a:r>
            <a:endParaRPr b="0" i="0" sz="750" u="none" cap="none" strike="noStrike">
              <a:solidFill>
                <a:srgbClr val="2D9BF0"/>
              </a:solidFill>
              <a:highlight>
                <a:srgbClr val="F2F2F2"/>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750"/>
              <a:buFont typeface="Arial"/>
              <a:buNone/>
            </a:pPr>
            <a:r>
              <a:rPr b="0" i="0" lang="en" sz="750" u="none" cap="none" strike="noStrike">
                <a:solidFill>
                  <a:srgbClr val="2D9BF0"/>
                </a:solidFill>
                <a:highlight>
                  <a:srgbClr val="F2F2F2"/>
                </a:highlight>
                <a:latin typeface="Arial"/>
                <a:ea typeface="Arial"/>
                <a:cs typeface="Arial"/>
                <a:sym typeface="Arial"/>
              </a:rPr>
              <a:t> -radius (</a:t>
            </a:r>
            <a:r>
              <a:rPr b="0" i="0" lang="en" sz="750" u="none" cap="none" strike="noStrike">
                <a:solidFill>
                  <a:srgbClr val="FAC710"/>
                </a:solidFill>
                <a:highlight>
                  <a:srgbClr val="F2F2F2"/>
                </a:highlight>
                <a:latin typeface="Arial"/>
                <a:ea typeface="Arial"/>
                <a:cs typeface="Arial"/>
                <a:sym typeface="Arial"/>
              </a:rPr>
              <a:t>int</a:t>
            </a:r>
            <a:r>
              <a:rPr b="0" i="0" lang="en" sz="750" u="none" cap="none" strike="noStrike">
                <a:solidFill>
                  <a:srgbClr val="2D9BF0"/>
                </a:solidFill>
                <a:highlight>
                  <a:srgbClr val="F2F2F2"/>
                </a:highlight>
                <a:latin typeface="Arial"/>
                <a:ea typeface="Arial"/>
                <a:cs typeface="Arial"/>
                <a:sym typeface="Arial"/>
              </a:rPr>
              <a:t>)</a:t>
            </a:r>
            <a:endParaRPr b="0" i="0" sz="750" u="none" cap="none" strike="noStrike">
              <a:solidFill>
                <a:srgbClr val="2D9BF0"/>
              </a:solidFill>
              <a:highlight>
                <a:srgbClr val="F2F2F2"/>
              </a:highlight>
              <a:latin typeface="Arial"/>
              <a:ea typeface="Arial"/>
              <a:cs typeface="Arial"/>
              <a:sym typeface="Arial"/>
            </a:endParaRPr>
          </a:p>
        </p:txBody>
      </p:sp>
      <p:sp>
        <p:nvSpPr>
          <p:cNvPr id="349" name="Google Shape;349;p7"/>
          <p:cNvSpPr txBox="1"/>
          <p:nvPr/>
        </p:nvSpPr>
        <p:spPr>
          <a:xfrm>
            <a:off x="2722700" y="3787213"/>
            <a:ext cx="1278300" cy="1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38761D"/>
                </a:solidFill>
                <a:latin typeface="Nunito"/>
                <a:ea typeface="Nunito"/>
                <a:cs typeface="Nunito"/>
                <a:sym typeface="Nunito"/>
              </a:rPr>
              <a:t>Agent data</a:t>
            </a:r>
            <a:endParaRPr b="0" i="0" sz="1000" u="none" cap="none" strike="noStrike">
              <a:solidFill>
                <a:srgbClr val="38761D"/>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8"/>
          <p:cNvSpPr txBox="1"/>
          <p:nvPr>
            <p:ph type="title"/>
          </p:nvPr>
        </p:nvSpPr>
        <p:spPr>
          <a:xfrm>
            <a:off x="1135550" y="647575"/>
            <a:ext cx="4897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Methodology: ORCA</a:t>
            </a:r>
            <a:endParaRPr/>
          </a:p>
        </p:txBody>
      </p:sp>
      <p:sp>
        <p:nvSpPr>
          <p:cNvPr id="355" name="Google Shape;355;p8"/>
          <p:cNvSpPr txBox="1"/>
          <p:nvPr>
            <p:ph idx="1" type="body"/>
          </p:nvPr>
        </p:nvSpPr>
        <p:spPr>
          <a:xfrm>
            <a:off x="231800" y="1461975"/>
            <a:ext cx="5063700" cy="3416400"/>
          </a:xfrm>
          <a:prstGeom prst="rect">
            <a:avLst/>
          </a:prstGeom>
          <a:noFill/>
          <a:ln>
            <a:noFill/>
          </a:ln>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ORCA or Optimal Reciprocal Collision Avoidance is a highly efficient and scalable algorithm</a:t>
            </a:r>
            <a:endParaRPr/>
          </a:p>
          <a:p>
            <a:pPr indent="-311150" lvl="0" marL="457200" rtl="0" algn="l">
              <a:lnSpc>
                <a:spcPct val="200000"/>
              </a:lnSpc>
              <a:spcBef>
                <a:spcPts val="0"/>
              </a:spcBef>
              <a:spcAft>
                <a:spcPts val="0"/>
              </a:spcAft>
              <a:buSzPts val="1300"/>
              <a:buChar char="●"/>
            </a:pPr>
            <a:r>
              <a:rPr lang="en"/>
              <a:t>Checks if current velocity leads to collision and if yes, computes minimum change in velocity to avoid collision</a:t>
            </a:r>
            <a:endParaRPr/>
          </a:p>
          <a:p>
            <a:pPr indent="-311150" lvl="0" marL="457200" rtl="0" algn="l">
              <a:lnSpc>
                <a:spcPct val="200000"/>
              </a:lnSpc>
              <a:spcBef>
                <a:spcPts val="0"/>
              </a:spcBef>
              <a:spcAft>
                <a:spcPts val="0"/>
              </a:spcAft>
              <a:buSzPts val="1300"/>
              <a:buChar char="●"/>
            </a:pPr>
            <a:r>
              <a:rPr lang="en"/>
              <a:t>It further simplifies problem by converting into LPP</a:t>
            </a:r>
            <a:endParaRPr/>
          </a:p>
          <a:p>
            <a:pPr indent="-311150" lvl="0" marL="457200" rtl="0" algn="l">
              <a:lnSpc>
                <a:spcPct val="200000"/>
              </a:lnSpc>
              <a:spcBef>
                <a:spcPts val="0"/>
              </a:spcBef>
              <a:spcAft>
                <a:spcPts val="0"/>
              </a:spcAft>
              <a:buSzPts val="1300"/>
              <a:buChar char="●"/>
            </a:pPr>
            <a:r>
              <a:rPr lang="en"/>
              <a:t>Considers reactiveness of obstacles</a:t>
            </a:r>
            <a:endParaRPr/>
          </a:p>
          <a:p>
            <a:pPr indent="-311150" lvl="0" marL="457200" rtl="0" algn="l">
              <a:lnSpc>
                <a:spcPct val="200000"/>
              </a:lnSpc>
              <a:spcBef>
                <a:spcPts val="0"/>
              </a:spcBef>
              <a:spcAft>
                <a:spcPts val="0"/>
              </a:spcAft>
              <a:buSzPts val="1300"/>
              <a:buChar char="●"/>
            </a:pPr>
            <a:r>
              <a:rPr lang="en"/>
              <a:t>Scalable in terms of multiple robots &amp; multiple obstacles</a:t>
            </a:r>
            <a:endParaRPr/>
          </a:p>
        </p:txBody>
      </p:sp>
      <p:pic>
        <p:nvPicPr>
          <p:cNvPr id="356" name="Google Shape;356;p8"/>
          <p:cNvPicPr preferRelativeResize="0"/>
          <p:nvPr/>
        </p:nvPicPr>
        <p:blipFill rotWithShape="1">
          <a:blip r:embed="rId3">
            <a:alphaModFix/>
          </a:blip>
          <a:srcRect b="0" l="0" r="0" t="0"/>
          <a:stretch/>
        </p:blipFill>
        <p:spPr>
          <a:xfrm>
            <a:off x="6331125" y="90000"/>
            <a:ext cx="2442975" cy="2239400"/>
          </a:xfrm>
          <a:prstGeom prst="rect">
            <a:avLst/>
          </a:prstGeom>
          <a:noFill/>
          <a:ln>
            <a:noFill/>
          </a:ln>
        </p:spPr>
      </p:pic>
      <p:pic>
        <p:nvPicPr>
          <p:cNvPr id="357" name="Google Shape;357;p8"/>
          <p:cNvPicPr preferRelativeResize="0"/>
          <p:nvPr/>
        </p:nvPicPr>
        <p:blipFill rotWithShape="1">
          <a:blip r:embed="rId4">
            <a:alphaModFix/>
          </a:blip>
          <a:srcRect b="12120" l="6298" r="6080" t="10075"/>
          <a:stretch/>
        </p:blipFill>
        <p:spPr>
          <a:xfrm>
            <a:off x="6331125" y="2419850"/>
            <a:ext cx="2442975" cy="24585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9"/>
          <p:cNvSpPr txBox="1"/>
          <p:nvPr>
            <p:ph type="title"/>
          </p:nvPr>
        </p:nvSpPr>
        <p:spPr>
          <a:xfrm>
            <a:off x="136575" y="75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Methodology : Object Tracking</a:t>
            </a:r>
            <a:endParaRPr/>
          </a:p>
        </p:txBody>
      </p:sp>
      <p:sp>
        <p:nvSpPr>
          <p:cNvPr id="363" name="Google Shape;363;p9"/>
          <p:cNvSpPr txBox="1"/>
          <p:nvPr/>
        </p:nvSpPr>
        <p:spPr>
          <a:xfrm>
            <a:off x="278325" y="1027950"/>
            <a:ext cx="5382600" cy="37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4292E"/>
                </a:solidFill>
                <a:highlight>
                  <a:srgbClr val="FFFFFF"/>
                </a:highlight>
                <a:latin typeface="Arial"/>
                <a:ea typeface="Arial"/>
                <a:cs typeface="Arial"/>
                <a:sym typeface="Arial"/>
              </a:rPr>
              <a:t>The aim of this package is to determine radius, position and velocity of obstacles.</a:t>
            </a:r>
            <a:br>
              <a:rPr b="0" i="0" lang="en" sz="1200" u="none" cap="none" strike="noStrike">
                <a:solidFill>
                  <a:srgbClr val="24292E"/>
                </a:solidFill>
                <a:highlight>
                  <a:srgbClr val="FFFFFF"/>
                </a:highlight>
                <a:latin typeface="Arial"/>
                <a:ea typeface="Arial"/>
                <a:cs typeface="Arial"/>
                <a:sym typeface="Arial"/>
              </a:rPr>
            </a:br>
            <a:br>
              <a:rPr b="0" i="0" lang="en" sz="1200" u="none" cap="none" strike="noStrike">
                <a:solidFill>
                  <a:srgbClr val="24292E"/>
                </a:solidFill>
                <a:highlight>
                  <a:srgbClr val="FFFFFF"/>
                </a:highlight>
                <a:latin typeface="Arial"/>
                <a:ea typeface="Arial"/>
                <a:cs typeface="Arial"/>
                <a:sym typeface="Arial"/>
              </a:rPr>
            </a:br>
            <a:r>
              <a:rPr b="0" i="0" lang="en" sz="1200" u="none" cap="none" strike="noStrike">
                <a:solidFill>
                  <a:srgbClr val="24292E"/>
                </a:solidFill>
                <a:highlight>
                  <a:srgbClr val="FFFFFF"/>
                </a:highlight>
                <a:latin typeface="Arial"/>
                <a:ea typeface="Arial"/>
                <a:cs typeface="Arial"/>
                <a:sym typeface="Arial"/>
              </a:rPr>
              <a:t>scan_merger: </a:t>
            </a:r>
            <a:endParaRPr b="0" i="0" sz="12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l">
              <a:lnSpc>
                <a:spcPct val="100000"/>
              </a:lnSpc>
              <a:spcBef>
                <a:spcPts val="0"/>
              </a:spcBef>
              <a:spcAft>
                <a:spcPts val="0"/>
              </a:spcAft>
              <a:buClr>
                <a:srgbClr val="24292E"/>
              </a:buClr>
              <a:buSzPts val="1200"/>
              <a:buFont typeface="Arial"/>
              <a:buChar char="●"/>
            </a:pPr>
            <a:r>
              <a:rPr b="0" i="0" lang="en" sz="1200" u="none" cap="none" strike="noStrike">
                <a:solidFill>
                  <a:srgbClr val="24292E"/>
                </a:solidFill>
                <a:highlight>
                  <a:srgbClr val="FFFFFF"/>
                </a:highlight>
                <a:latin typeface="Arial"/>
                <a:ea typeface="Arial"/>
                <a:cs typeface="Arial"/>
                <a:sym typeface="Arial"/>
              </a:rPr>
              <a:t>It subscribes 2 laser scans from split_scan package and merge them.</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l">
              <a:lnSpc>
                <a:spcPct val="100000"/>
              </a:lnSpc>
              <a:spcBef>
                <a:spcPts val="0"/>
              </a:spcBef>
              <a:spcAft>
                <a:spcPts val="0"/>
              </a:spcAft>
              <a:buClr>
                <a:srgbClr val="24292E"/>
              </a:buClr>
              <a:buSzPts val="1200"/>
              <a:buFont typeface="Arial"/>
              <a:buChar char="●"/>
            </a:pPr>
            <a:r>
              <a:rPr b="0" i="0" lang="en" sz="1200" u="none" cap="none" strike="noStrike">
                <a:solidFill>
                  <a:srgbClr val="24292E"/>
                </a:solidFill>
                <a:highlight>
                  <a:srgbClr val="FFFFFF"/>
                </a:highlight>
                <a:latin typeface="Arial"/>
                <a:ea typeface="Arial"/>
                <a:cs typeface="Arial"/>
                <a:sym typeface="Arial"/>
              </a:rPr>
              <a:t>It converts the scan data into pointcloud. </a:t>
            </a:r>
            <a:endParaRPr b="0" i="0" sz="12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4292E"/>
                </a:solidFill>
                <a:highlight>
                  <a:srgbClr val="FFFFFF"/>
                </a:highlight>
                <a:latin typeface="Arial"/>
                <a:ea typeface="Arial"/>
                <a:cs typeface="Arial"/>
                <a:sym typeface="Arial"/>
              </a:rPr>
              <a:t>obstacle_extractor: </a:t>
            </a:r>
            <a:endParaRPr b="0" i="0" sz="12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l">
              <a:lnSpc>
                <a:spcPct val="100000"/>
              </a:lnSpc>
              <a:spcBef>
                <a:spcPts val="0"/>
              </a:spcBef>
              <a:spcAft>
                <a:spcPts val="0"/>
              </a:spcAft>
              <a:buClr>
                <a:srgbClr val="24292E"/>
              </a:buClr>
              <a:buSzPts val="1200"/>
              <a:buFont typeface="Arial"/>
              <a:buChar char="●"/>
            </a:pPr>
            <a:r>
              <a:rPr b="0" i="0" lang="en" sz="1200" u="none" cap="none" strike="noStrike">
                <a:solidFill>
                  <a:srgbClr val="24292E"/>
                </a:solidFill>
                <a:highlight>
                  <a:srgbClr val="FFFFFF"/>
                </a:highlight>
                <a:latin typeface="Arial"/>
                <a:ea typeface="Arial"/>
                <a:cs typeface="Arial"/>
                <a:sym typeface="Arial"/>
              </a:rPr>
              <a:t>It subscribes scan_merger data and creates circular obstacles and line_segments using ICP algorithm.</a:t>
            </a:r>
            <a:endParaRPr b="0" i="0" sz="12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4292E"/>
                </a:solidFill>
                <a:highlight>
                  <a:srgbClr val="FFFFFF"/>
                </a:highlight>
                <a:latin typeface="Arial"/>
                <a:ea typeface="Arial"/>
                <a:cs typeface="Arial"/>
                <a:sym typeface="Arial"/>
              </a:rPr>
              <a:t>obstacle_tracker: </a:t>
            </a:r>
            <a:endParaRPr b="0" i="0" sz="12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304800" lvl="0" marL="457200" marR="0" rtl="0" algn="l">
              <a:lnSpc>
                <a:spcPct val="100000"/>
              </a:lnSpc>
              <a:spcBef>
                <a:spcPts val="0"/>
              </a:spcBef>
              <a:spcAft>
                <a:spcPts val="0"/>
              </a:spcAft>
              <a:buClr>
                <a:srgbClr val="24292E"/>
              </a:buClr>
              <a:buSzPts val="1200"/>
              <a:buFont typeface="Arial"/>
              <a:buChar char="●"/>
            </a:pPr>
            <a:r>
              <a:rPr b="0" i="0" lang="en" sz="1200" u="none" cap="none" strike="noStrike">
                <a:solidFill>
                  <a:srgbClr val="24292E"/>
                </a:solidFill>
                <a:highlight>
                  <a:srgbClr val="FFFFFF"/>
                </a:highlight>
                <a:latin typeface="Arial"/>
                <a:ea typeface="Arial"/>
                <a:cs typeface="Arial"/>
                <a:sym typeface="Arial"/>
              </a:rPr>
              <a:t>It subscribes obstacle_extractor data and supplements with velocity of obstacles using Kalman filters. </a:t>
            </a:r>
            <a:endParaRPr b="0" i="0" sz="1200" u="none" cap="none" strike="noStrike">
              <a:solidFill>
                <a:srgbClr val="24292E"/>
              </a:solidFill>
              <a:highlight>
                <a:srgbClr val="FFFFFF"/>
              </a:highlight>
              <a:latin typeface="Arial"/>
              <a:ea typeface="Arial"/>
              <a:cs typeface="Arial"/>
              <a:sym typeface="Arial"/>
            </a:endParaRPr>
          </a:p>
        </p:txBody>
      </p:sp>
      <p:sp>
        <p:nvSpPr>
          <p:cNvPr id="364" name="Google Shape;364;p9"/>
          <p:cNvSpPr/>
          <p:nvPr/>
        </p:nvSpPr>
        <p:spPr>
          <a:xfrm>
            <a:off x="6580800" y="647775"/>
            <a:ext cx="1294500" cy="49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Laser scan</a:t>
            </a:r>
            <a:endParaRPr b="0" i="0" sz="1400" u="none" cap="none" strike="noStrike">
              <a:solidFill>
                <a:srgbClr val="000000"/>
              </a:solidFill>
              <a:latin typeface="Arial"/>
              <a:ea typeface="Arial"/>
              <a:cs typeface="Arial"/>
              <a:sym typeface="Arial"/>
            </a:endParaRPr>
          </a:p>
        </p:txBody>
      </p:sp>
      <p:sp>
        <p:nvSpPr>
          <p:cNvPr id="365" name="Google Shape;365;p9"/>
          <p:cNvSpPr/>
          <p:nvPr/>
        </p:nvSpPr>
        <p:spPr>
          <a:xfrm>
            <a:off x="6592100" y="1611063"/>
            <a:ext cx="1294500" cy="49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scan_merger</a:t>
            </a:r>
            <a:endParaRPr b="0" i="0" sz="1400" u="none" cap="none" strike="noStrike">
              <a:solidFill>
                <a:srgbClr val="000000"/>
              </a:solidFill>
              <a:latin typeface="Arial"/>
              <a:ea typeface="Arial"/>
              <a:cs typeface="Arial"/>
              <a:sym typeface="Arial"/>
            </a:endParaRPr>
          </a:p>
        </p:txBody>
      </p:sp>
      <p:sp>
        <p:nvSpPr>
          <p:cNvPr id="366" name="Google Shape;366;p9"/>
          <p:cNvSpPr/>
          <p:nvPr/>
        </p:nvSpPr>
        <p:spPr>
          <a:xfrm>
            <a:off x="6383550" y="2500263"/>
            <a:ext cx="1689000" cy="49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obstacle_extractor</a:t>
            </a:r>
            <a:endParaRPr b="0" i="0" sz="1400" u="none" cap="none" strike="noStrike">
              <a:solidFill>
                <a:srgbClr val="000000"/>
              </a:solidFill>
              <a:latin typeface="Arial"/>
              <a:ea typeface="Arial"/>
              <a:cs typeface="Arial"/>
              <a:sym typeface="Arial"/>
            </a:endParaRPr>
          </a:p>
        </p:txBody>
      </p:sp>
      <p:sp>
        <p:nvSpPr>
          <p:cNvPr id="367" name="Google Shape;367;p9"/>
          <p:cNvSpPr/>
          <p:nvPr/>
        </p:nvSpPr>
        <p:spPr>
          <a:xfrm>
            <a:off x="6458100" y="3327350"/>
            <a:ext cx="1539900" cy="49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obstacle_tracker</a:t>
            </a:r>
            <a:endParaRPr b="0" i="0" sz="1400" u="none" cap="none" strike="noStrike">
              <a:solidFill>
                <a:srgbClr val="000000"/>
              </a:solidFill>
              <a:latin typeface="Arial"/>
              <a:ea typeface="Arial"/>
              <a:cs typeface="Arial"/>
              <a:sym typeface="Arial"/>
            </a:endParaRPr>
          </a:p>
        </p:txBody>
      </p:sp>
      <p:sp>
        <p:nvSpPr>
          <p:cNvPr id="368" name="Google Shape;368;p9"/>
          <p:cNvSpPr/>
          <p:nvPr/>
        </p:nvSpPr>
        <p:spPr>
          <a:xfrm>
            <a:off x="6580800" y="4309425"/>
            <a:ext cx="1294500" cy="49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Tracked obstacles</a:t>
            </a:r>
            <a:endParaRPr b="0" i="0" sz="1400" u="none" cap="none" strike="noStrike">
              <a:solidFill>
                <a:srgbClr val="000000"/>
              </a:solidFill>
              <a:latin typeface="Arial"/>
              <a:ea typeface="Arial"/>
              <a:cs typeface="Arial"/>
              <a:sym typeface="Arial"/>
            </a:endParaRPr>
          </a:p>
        </p:txBody>
      </p:sp>
      <p:cxnSp>
        <p:nvCxnSpPr>
          <p:cNvPr id="369" name="Google Shape;369;p9"/>
          <p:cNvCxnSpPr>
            <a:endCxn id="366" idx="0"/>
          </p:cNvCxnSpPr>
          <p:nvPr/>
        </p:nvCxnSpPr>
        <p:spPr>
          <a:xfrm>
            <a:off x="7228050" y="2109663"/>
            <a:ext cx="0" cy="390600"/>
          </a:xfrm>
          <a:prstGeom prst="straightConnector1">
            <a:avLst/>
          </a:prstGeom>
          <a:noFill/>
          <a:ln cap="flat" cmpd="sng" w="9525">
            <a:solidFill>
              <a:schemeClr val="dk2"/>
            </a:solidFill>
            <a:prstDash val="solid"/>
            <a:round/>
            <a:headEnd len="sm" w="sm" type="none"/>
            <a:tailEnd len="med" w="med" type="triangle"/>
          </a:ln>
        </p:spPr>
      </p:cxnSp>
      <p:cxnSp>
        <p:nvCxnSpPr>
          <p:cNvPr id="370" name="Google Shape;370;p9"/>
          <p:cNvCxnSpPr>
            <a:stCxn id="366" idx="2"/>
            <a:endCxn id="367" idx="0"/>
          </p:cNvCxnSpPr>
          <p:nvPr/>
        </p:nvCxnSpPr>
        <p:spPr>
          <a:xfrm>
            <a:off x="7228050" y="2998863"/>
            <a:ext cx="0" cy="328500"/>
          </a:xfrm>
          <a:prstGeom prst="straightConnector1">
            <a:avLst/>
          </a:prstGeom>
          <a:noFill/>
          <a:ln cap="flat" cmpd="sng" w="9525">
            <a:solidFill>
              <a:schemeClr val="dk2"/>
            </a:solidFill>
            <a:prstDash val="solid"/>
            <a:round/>
            <a:headEnd len="sm" w="sm" type="none"/>
            <a:tailEnd len="med" w="med" type="triangle"/>
          </a:ln>
        </p:spPr>
      </p:cxnSp>
      <p:cxnSp>
        <p:nvCxnSpPr>
          <p:cNvPr id="371" name="Google Shape;371;p9"/>
          <p:cNvCxnSpPr>
            <a:stCxn id="367" idx="2"/>
            <a:endCxn id="368" idx="0"/>
          </p:cNvCxnSpPr>
          <p:nvPr/>
        </p:nvCxnSpPr>
        <p:spPr>
          <a:xfrm>
            <a:off x="7228050" y="3825950"/>
            <a:ext cx="0" cy="483600"/>
          </a:xfrm>
          <a:prstGeom prst="straightConnector1">
            <a:avLst/>
          </a:prstGeom>
          <a:noFill/>
          <a:ln cap="flat" cmpd="sng" w="9525">
            <a:solidFill>
              <a:schemeClr val="dk2"/>
            </a:solidFill>
            <a:prstDash val="solid"/>
            <a:round/>
            <a:headEnd len="sm" w="sm" type="none"/>
            <a:tailEnd len="med" w="med" type="triangle"/>
          </a:ln>
        </p:spPr>
      </p:cxnSp>
      <p:sp>
        <p:nvSpPr>
          <p:cNvPr id="372" name="Google Shape;372;p9"/>
          <p:cNvSpPr/>
          <p:nvPr/>
        </p:nvSpPr>
        <p:spPr>
          <a:xfrm>
            <a:off x="6248000" y="1459725"/>
            <a:ext cx="1982700" cy="2579700"/>
          </a:xfrm>
          <a:prstGeom prst="flowChartAlternateProcess">
            <a:avLst/>
          </a:prstGeom>
          <a:noFill/>
          <a:ln cap="flat" cmpd="sng" w="9525">
            <a:solidFill>
              <a:srgbClr val="A64D79"/>
            </a:solidFill>
            <a:prstDash val="solid"/>
            <a:round/>
            <a:headEnd len="sm" w="sm" type="none"/>
            <a:tailEnd len="sm" w="sm" type="none"/>
          </a:ln>
          <a:effectLst>
            <a:outerShdw blurRad="57150" rotWithShape="0" algn="bl" dir="5400000" dist="19050">
              <a:srgbClr val="A64D79">
                <a:alpha val="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3" name="Google Shape;373;p9"/>
          <p:cNvCxnSpPr>
            <a:stCxn id="364" idx="2"/>
            <a:endCxn id="365" idx="0"/>
          </p:cNvCxnSpPr>
          <p:nvPr/>
        </p:nvCxnSpPr>
        <p:spPr>
          <a:xfrm>
            <a:off x="7228050" y="1146375"/>
            <a:ext cx="11400" cy="4647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